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32"/>
  </p:notesMasterIdLst>
  <p:sldIdLst>
    <p:sldId id="280" r:id="rId2"/>
    <p:sldId id="279" r:id="rId3"/>
    <p:sldId id="281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85" r:id="rId22"/>
    <p:sldId id="272" r:id="rId23"/>
    <p:sldId id="282" r:id="rId24"/>
    <p:sldId id="273" r:id="rId25"/>
    <p:sldId id="274" r:id="rId26"/>
    <p:sldId id="275" r:id="rId27"/>
    <p:sldId id="276" r:id="rId28"/>
    <p:sldId id="277" r:id="rId29"/>
    <p:sldId id="278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US" sz="3600" b="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Pol</a:t>
            </a:r>
          </a:p>
        </c:rich>
      </c:tx>
      <c:layout>
        <c:manualLayout>
          <c:xMode val="edge"/>
          <c:yMode val="edge"/>
          <c:x val="0.44986354028755254"/>
          <c:y val="2.469135802469135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Pol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</c:spPr>
          </c:dPt>
          <c:dLbls>
            <c:spPr>
              <a:noFill/>
              <a:ln>
                <a:noFill/>
              </a:ln>
              <a:effectLst>
                <a:glow>
                  <a:schemeClr val="bg1"/>
                </a:glow>
                <a:outerShdw dist="50800" sx="21000" sy="21000" algn="ctr" rotWithShape="0">
                  <a:srgbClr val="000000">
                    <a:alpha val="94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  <c:txPr>
              <a:bodyPr rot="0"/>
              <a:lstStyle/>
              <a:p>
                <a:pPr>
                  <a:defRPr sz="1600">
                    <a:latin typeface="Century Gothic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'[Chart in Microsoft PowerPoint]Sheet1'!$A$2:$A$4</c:f>
              <c:strCache>
                <c:ptCount val="3"/>
                <c:pt idx="0">
                  <c:v>Muški</c:v>
                </c:pt>
                <c:pt idx="1">
                  <c:v>Ženski</c:v>
                </c:pt>
                <c:pt idx="2">
                  <c:v>Procenat ispitanika kojise nisu izjasnili povodom ovog pitanja</c:v>
                </c:pt>
              </c:strCache>
            </c:strRef>
          </c:cat>
          <c:val>
            <c:numRef>
              <c:f>'[Chart in Microsoft PowerPoint]Sheet1'!$B$2:$B$4</c:f>
              <c:numCache>
                <c:formatCode>0.00%</c:formatCode>
                <c:ptCount val="3"/>
                <c:pt idx="0">
                  <c:v>0.45100000000000001</c:v>
                </c:pt>
                <c:pt idx="1">
                  <c:v>0.54800000000000004</c:v>
                </c:pt>
                <c:pt idx="2">
                  <c:v>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txPr>
    <a:bodyPr/>
    <a:lstStyle/>
    <a:p>
      <a:pPr>
        <a:defR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a:defRPr>
      </a:pPr>
      <a:endParaRPr lang="en-US"/>
    </a:p>
  </c:txPr>
  <c:externalData r:id="rId2">
    <c:autoUpdate val="1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7973856209150325E-2"/>
          <c:y val="2.9100529100529099E-2"/>
          <c:w val="0.95318678915135613"/>
          <c:h val="0.91785276840394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Sheet10!$A$2</c:f>
              <c:strCache>
                <c:ptCount val="1"/>
                <c:pt idx="0">
                  <c:v>Muški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2000">
                    <a:latin typeface="Century Gothic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Sheet10!$B$1:$D$1</c:f>
              <c:strCache>
                <c:ptCount val="3"/>
                <c:pt idx="0">
                  <c:v>Privatni sktor</c:v>
                </c:pt>
                <c:pt idx="1">
                  <c:v>Javni sektor</c:v>
                </c:pt>
                <c:pt idx="2">
                  <c:v>Nevladin sektor</c:v>
                </c:pt>
              </c:strCache>
            </c:strRef>
          </c:cat>
          <c:val>
            <c:numRef>
              <c:f>Sheet10!$B$2:$D$2</c:f>
              <c:numCache>
                <c:formatCode>0.00%</c:formatCode>
                <c:ptCount val="3"/>
                <c:pt idx="0">
                  <c:v>0.499</c:v>
                </c:pt>
                <c:pt idx="1">
                  <c:v>0.218</c:v>
                </c:pt>
                <c:pt idx="2">
                  <c:v>6.7000000000000004E-2</c:v>
                </c:pt>
              </c:numCache>
            </c:numRef>
          </c:val>
        </c:ser>
        <c:ser>
          <c:idx val="1"/>
          <c:order val="1"/>
          <c:tx>
            <c:strRef>
              <c:f>Sheet10!$A$3</c:f>
              <c:strCache>
                <c:ptCount val="1"/>
                <c:pt idx="0">
                  <c:v>Ženski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000">
                    <a:latin typeface="Century Gothic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Sheet10!$B$1:$D$1</c:f>
              <c:strCache>
                <c:ptCount val="3"/>
                <c:pt idx="0">
                  <c:v>Privatni sktor</c:v>
                </c:pt>
                <c:pt idx="1">
                  <c:v>Javni sektor</c:v>
                </c:pt>
                <c:pt idx="2">
                  <c:v>Nevladin sektor</c:v>
                </c:pt>
              </c:strCache>
            </c:strRef>
          </c:cat>
          <c:val>
            <c:numRef>
              <c:f>Sheet10!$B$3:$D$3</c:f>
              <c:numCache>
                <c:formatCode>0%</c:formatCode>
                <c:ptCount val="3"/>
                <c:pt idx="0" formatCode="0.00%">
                  <c:v>0.42199999999999999</c:v>
                </c:pt>
                <c:pt idx="1">
                  <c:v>0.28999999999999998</c:v>
                </c:pt>
                <c:pt idx="2" formatCode="0.00%">
                  <c:v>5.3999999999999999E-2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9888384"/>
        <c:axId val="79889920"/>
      </c:barChart>
      <c:catAx>
        <c:axId val="79888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Century Gothic" pitchFamily="34" charset="0"/>
              </a:defRPr>
            </a:pPr>
            <a:endParaRPr lang="en-US"/>
          </a:p>
        </c:txPr>
        <c:crossAx val="79889920"/>
        <c:crosses val="autoZero"/>
        <c:auto val="1"/>
        <c:lblAlgn val="ctr"/>
        <c:lblOffset val="100"/>
        <c:noMultiLvlLbl val="0"/>
      </c:catAx>
      <c:valAx>
        <c:axId val="79889920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79888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501685451083317"/>
          <c:y val="0.33575948839728365"/>
          <c:w val="0.20694392980289228"/>
          <c:h val="0.15123234595675542"/>
        </c:manualLayout>
      </c:layout>
      <c:overlay val="0"/>
      <c:txPr>
        <a:bodyPr/>
        <a:lstStyle/>
        <a:p>
          <a:pPr>
            <a:defRPr sz="24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sz="2800" b="0" dirty="0">
                <a:latin typeface="Century Gothic" pitchFamily="34" charset="0"/>
                <a:cs typeface="Times New Roman" pitchFamily="18" charset="0"/>
              </a:rPr>
              <a:t>Ispitanici koji </a:t>
            </a:r>
            <a:r>
              <a:rPr lang="pl-PL" sz="2800" b="0" dirty="0" smtClean="0">
                <a:latin typeface="Century Gothic" pitchFamily="34" charset="0"/>
                <a:cs typeface="Times New Roman" pitchFamily="18" charset="0"/>
              </a:rPr>
              <a:t>su </a:t>
            </a:r>
            <a:r>
              <a:rPr lang="pl-PL" sz="2800" b="0" dirty="0">
                <a:latin typeface="Century Gothic" pitchFamily="34" charset="0"/>
                <a:cs typeface="Times New Roman" pitchFamily="18" charset="0"/>
              </a:rPr>
              <a:t>se odlučili za privatni sektor odabrali bi: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Sheet10!$B$1</c:f>
              <c:strCache>
                <c:ptCount val="1"/>
                <c:pt idx="0">
                  <c:v>Ispitanici koji bi se odlučili za privatni sektor odabrali bi: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>
                    <a:latin typeface="Century Gothic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Sheet10!$A$2:$A$4</c:f>
              <c:strCache>
                <c:ptCount val="3"/>
                <c:pt idx="0">
                  <c:v>Rad u postojećem preduzeću</c:v>
                </c:pt>
                <c:pt idx="1">
                  <c:v>Pokretanje sopstvenog privatnog biznisa</c:v>
                </c:pt>
                <c:pt idx="2">
                  <c:v>Procenat ispitanika koji se nije izjasnio povodom ovog pitanja</c:v>
                </c:pt>
              </c:strCache>
            </c:strRef>
          </c:cat>
          <c:val>
            <c:numRef>
              <c:f>Sheet10!$B$2:$B$4</c:f>
              <c:numCache>
                <c:formatCode>0.00%</c:formatCode>
                <c:ptCount val="3"/>
                <c:pt idx="0">
                  <c:v>0.34499999999999997</c:v>
                </c:pt>
                <c:pt idx="1">
                  <c:v>0.64500000000000002</c:v>
                </c:pt>
                <c:pt idx="2">
                  <c:v>1.4999999999999999E-2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0315520"/>
        <c:axId val="80319232"/>
      </c:barChart>
      <c:catAx>
        <c:axId val="80315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entury Gothic" pitchFamily="34" charset="0"/>
              </a:defRPr>
            </a:pPr>
            <a:endParaRPr lang="en-US"/>
          </a:p>
        </c:txPr>
        <c:crossAx val="80319232"/>
        <c:crosses val="autoZero"/>
        <c:auto val="1"/>
        <c:lblAlgn val="ctr"/>
        <c:lblOffset val="100"/>
        <c:noMultiLvlLbl val="0"/>
      </c:catAx>
      <c:valAx>
        <c:axId val="80319232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803155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>
                <a:latin typeface="Century Gothic" pitchFamily="34" charset="0"/>
              </a:defRPr>
            </a:pPr>
            <a:r>
              <a:rPr lang="pl-PL" sz="3200" b="0" dirty="0">
                <a:latin typeface="Century Gothic" pitchFamily="34" charset="0"/>
                <a:cs typeface="Times New Roman" pitchFamily="18" charset="0"/>
              </a:rPr>
              <a:t> Ukoliko biste pokrenuli sopstveni biznis, da li biste ga pokrenuli u:</a:t>
            </a:r>
          </a:p>
        </c:rich>
      </c:tx>
      <c:layout/>
      <c:overlay val="0"/>
      <c:spPr>
        <a:noFill/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332996443568949"/>
          <c:w val="0.61776158779121682"/>
          <c:h val="0.69651117982601829"/>
        </c:manualLayout>
      </c:layout>
      <c:pie3DChart>
        <c:varyColors val="1"/>
        <c:ser>
          <c:idx val="0"/>
          <c:order val="0"/>
          <c:tx>
            <c:strRef>
              <c:f>Sheet11!$B$1:$B$2</c:f>
              <c:strCache>
                <c:ptCount val="1"/>
                <c:pt idx="0">
                  <c:v> Ukoliko biste pokrenuli sopstveni biznis, da li biste ga pokrenuli u: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>
                    <a:latin typeface="Century Gothic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Sheet11!$A$3:$A$7</c:f>
              <c:strCache>
                <c:ptCount val="5"/>
                <c:pt idx="0">
                  <c:v>Toku studija</c:v>
                </c:pt>
                <c:pt idx="1">
                  <c:v>Narednih 5-10 godina nakon završetka studija </c:v>
                </c:pt>
                <c:pt idx="2">
                  <c:v>Nekom trenutku u životu</c:v>
                </c:pt>
                <c:pt idx="3">
                  <c:v>Ne znam </c:v>
                </c:pt>
                <c:pt idx="4">
                  <c:v>Procenat ispitanika koji se nije izjasnio povodom ovog pitanja </c:v>
                </c:pt>
              </c:strCache>
            </c:strRef>
          </c:cat>
          <c:val>
            <c:numRef>
              <c:f>Sheet11!$B$3:$B$7</c:f>
              <c:numCache>
                <c:formatCode>0.00%</c:formatCode>
                <c:ptCount val="5"/>
                <c:pt idx="0">
                  <c:v>7.2999999999999995E-2</c:v>
                </c:pt>
                <c:pt idx="1">
                  <c:v>0.48199999999999998</c:v>
                </c:pt>
                <c:pt idx="2">
                  <c:v>0.30299999999999999</c:v>
                </c:pt>
                <c:pt idx="3">
                  <c:v>0.10199999999999999</c:v>
                </c:pt>
                <c:pt idx="4">
                  <c:v>4.2000000000000003E-2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154989554877064"/>
          <c:y val="0.24489472876684631"/>
          <c:w val="0.33669683686446411"/>
          <c:h val="0.66937310349196466"/>
        </c:manualLayout>
      </c:layout>
      <c:overlay val="0"/>
      <c:txPr>
        <a:bodyPr/>
        <a:lstStyle/>
        <a:p>
          <a:pPr>
            <a:defRPr sz="14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>
                <a:latin typeface="Century Gothic" pitchFamily="34" charset="0"/>
              </a:defRPr>
            </a:pP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Po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Vašem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mišljenju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,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kako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navedeni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faktori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utiču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na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pokretanje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sopstvenog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biznisa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?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8691588785046728E-2"/>
          <c:y val="0.14455555555555555"/>
          <c:w val="0.77903856060048571"/>
          <c:h val="0.67934015748031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Sheet12!$A$3</c:f>
              <c:strCache>
                <c:ptCount val="1"/>
                <c:pt idx="0">
                  <c:v>Pozitivno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3.1447003703976256E-3"/>
                  <c:y val="-1.57018372703412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435572889837368E-5"/>
                  <c:y val="-2.23686789151356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077440086344347E-2"/>
                  <c:y val="-2.897655293088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Sheet12!$B$1:$E$2</c:f>
              <c:strCache>
                <c:ptCount val="4"/>
                <c:pt idx="0">
                  <c:v>PORODICA I PRIJATELJI</c:v>
                </c:pt>
                <c:pt idx="1">
                  <c:v>FAKULTET</c:v>
                </c:pt>
                <c:pt idx="2">
                  <c:v>DRUŠTVENE NORME/STAVOVI</c:v>
                </c:pt>
                <c:pt idx="3">
                  <c:v>POLITIČKA SITUACIJA U DRŽAVI </c:v>
                </c:pt>
              </c:strCache>
            </c:strRef>
          </c:cat>
          <c:val>
            <c:numRef>
              <c:f>Sheet12!$B$3:$E$3</c:f>
              <c:numCache>
                <c:formatCode>0.00%</c:formatCode>
                <c:ptCount val="4"/>
                <c:pt idx="0" formatCode="0%">
                  <c:v>0.67</c:v>
                </c:pt>
                <c:pt idx="1">
                  <c:v>0.57499999999999996</c:v>
                </c:pt>
                <c:pt idx="2">
                  <c:v>0.33800000000000002</c:v>
                </c:pt>
                <c:pt idx="3">
                  <c:v>0.26700000000000002</c:v>
                </c:pt>
              </c:numCache>
            </c:numRef>
          </c:val>
        </c:ser>
        <c:ser>
          <c:idx val="1"/>
          <c:order val="1"/>
          <c:tx>
            <c:strRef>
              <c:f>Sheet12!$A$4</c:f>
              <c:strCache>
                <c:ptCount val="1"/>
                <c:pt idx="0">
                  <c:v>Negativno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44444444444445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Sheet12!$B$1:$E$2</c:f>
              <c:strCache>
                <c:ptCount val="4"/>
                <c:pt idx="0">
                  <c:v>PORODICA I PRIJATELJI</c:v>
                </c:pt>
                <c:pt idx="1">
                  <c:v>FAKULTET</c:v>
                </c:pt>
                <c:pt idx="2">
                  <c:v>DRUŠTVENE NORME/STAVOVI</c:v>
                </c:pt>
                <c:pt idx="3">
                  <c:v>POLITIČKA SITUACIJA U DRŽAVI </c:v>
                </c:pt>
              </c:strCache>
            </c:strRef>
          </c:cat>
          <c:val>
            <c:numRef>
              <c:f>Sheet12!$B$4:$E$4</c:f>
              <c:numCache>
                <c:formatCode>0.00%</c:formatCode>
                <c:ptCount val="4"/>
                <c:pt idx="0">
                  <c:v>6.3E-2</c:v>
                </c:pt>
                <c:pt idx="1">
                  <c:v>8.6999999999999994E-2</c:v>
                </c:pt>
                <c:pt idx="2">
                  <c:v>0.248</c:v>
                </c:pt>
                <c:pt idx="3">
                  <c:v>0.53500000000000003</c:v>
                </c:pt>
              </c:numCache>
            </c:numRef>
          </c:val>
        </c:ser>
        <c:ser>
          <c:idx val="2"/>
          <c:order val="2"/>
          <c:tx>
            <c:strRef>
              <c:f>Sheet12!$A$5</c:f>
              <c:strCache>
                <c:ptCount val="1"/>
                <c:pt idx="0">
                  <c:v>Nemaju uticaj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9435572889837368E-5"/>
                  <c:y val="-2.45028871391076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29559748427672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Sheet12!$B$1:$E$2</c:f>
              <c:strCache>
                <c:ptCount val="4"/>
                <c:pt idx="0">
                  <c:v>PORODICA I PRIJATELJI</c:v>
                </c:pt>
                <c:pt idx="1">
                  <c:v>FAKULTET</c:v>
                </c:pt>
                <c:pt idx="2">
                  <c:v>DRUŠTVENE NORME/STAVOVI</c:v>
                </c:pt>
                <c:pt idx="3">
                  <c:v>POLITIČKA SITUACIJA U DRŽAVI </c:v>
                </c:pt>
              </c:strCache>
            </c:strRef>
          </c:cat>
          <c:val>
            <c:numRef>
              <c:f>Sheet12!$B$5:$E$5</c:f>
              <c:numCache>
                <c:formatCode>0.00%</c:formatCode>
                <c:ptCount val="4"/>
                <c:pt idx="0">
                  <c:v>0.26700000000000002</c:v>
                </c:pt>
                <c:pt idx="1">
                  <c:v>0.33800000000000002</c:v>
                </c:pt>
                <c:pt idx="2">
                  <c:v>0.41399999999999998</c:v>
                </c:pt>
                <c:pt idx="3">
                  <c:v>0.19800000000000001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0147200"/>
        <c:axId val="80148736"/>
      </c:barChart>
      <c:catAx>
        <c:axId val="80147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en-US"/>
          </a:p>
        </c:txPr>
        <c:crossAx val="80148736"/>
        <c:crosses val="autoZero"/>
        <c:auto val="1"/>
        <c:lblAlgn val="ctr"/>
        <c:lblOffset val="100"/>
        <c:noMultiLvlLbl val="0"/>
      </c:catAx>
      <c:valAx>
        <c:axId val="80148736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8014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42887629700498"/>
          <c:y val="0.48158547681539809"/>
          <c:w val="0.20501349130424118"/>
          <c:h val="0.1658288713910761"/>
        </c:manualLayout>
      </c:layout>
      <c:overlay val="0"/>
      <c:txPr>
        <a:bodyPr/>
        <a:lstStyle/>
        <a:p>
          <a:pPr>
            <a:defRPr sz="16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>
                <a:latin typeface="Century Gothic" pitchFamily="34" charset="0"/>
              </a:defRPr>
            </a:pP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Po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Vašem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mišljenju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,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najveća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prepreka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za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pokretanje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sopstvenog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biznisa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u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Republici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Srbiji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je?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773957820795638"/>
          <c:w val="0.6130235965649925"/>
          <c:h val="0.82226042179204362"/>
        </c:manualLayout>
      </c:layout>
      <c:pie3DChart>
        <c:varyColors val="1"/>
        <c:ser>
          <c:idx val="0"/>
          <c:order val="0"/>
          <c:tx>
            <c:strRef>
              <c:f>Sheet13!$B$1:$B$2</c:f>
              <c:strCache>
                <c:ptCount val="1"/>
                <c:pt idx="0">
                  <c:v>Po Vašem mišljenju, najveća prepreka za pokretanje sopstvenog biznisa u Republici Srbiji je?</c:v>
                </c:pt>
              </c:strCache>
            </c:strRef>
          </c:tx>
          <c:explosion val="23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600">
                    <a:latin typeface="Century Gothic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Sheet13!$A$3:$A$8</c:f>
              <c:strCache>
                <c:ptCount val="6"/>
                <c:pt idx="0">
                  <c:v>Zakonska regulativa/birokratija </c:v>
                </c:pt>
                <c:pt idx="1">
                  <c:v>Manjak perspektive </c:v>
                </c:pt>
                <c:pt idx="2">
                  <c:v>Neinformisanost </c:v>
                </c:pt>
                <c:pt idx="3">
                  <c:v>Nedostatak početnog kapitala </c:v>
                </c:pt>
                <c:pt idx="4">
                  <c:v>Ostalo </c:v>
                </c:pt>
                <c:pt idx="5">
                  <c:v>Procenat ispitanika koji se nije izjasnio povodom ovog pitanja</c:v>
                </c:pt>
              </c:strCache>
            </c:strRef>
          </c:cat>
          <c:val>
            <c:numRef>
              <c:f>Sheet13!$B$3:$B$8</c:f>
              <c:numCache>
                <c:formatCode>0.00%</c:formatCode>
                <c:ptCount val="6"/>
                <c:pt idx="0">
                  <c:v>0.182</c:v>
                </c:pt>
                <c:pt idx="1">
                  <c:v>0.253</c:v>
                </c:pt>
                <c:pt idx="2">
                  <c:v>9.0999999999999998E-2</c:v>
                </c:pt>
                <c:pt idx="3">
                  <c:v>0.39600000000000002</c:v>
                </c:pt>
                <c:pt idx="4">
                  <c:v>7.2999999999999995E-2</c:v>
                </c:pt>
                <c:pt idx="5">
                  <c:v>5.0000000000000001E-3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922979894503483"/>
          <c:y val="0.29949471461092192"/>
          <c:w val="0.34355337257600083"/>
          <c:h val="0.64621591453922878"/>
        </c:manualLayout>
      </c:layout>
      <c:overlay val="0"/>
      <c:txPr>
        <a:bodyPr/>
        <a:lstStyle/>
        <a:p>
          <a:pPr>
            <a:defRPr sz="14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>
                <a:latin typeface="Century Gothic" pitchFamily="34" charset="0"/>
              </a:defRPr>
            </a:pPr>
            <a:r>
              <a:rPr lang="en-US" sz="2500" b="0" dirty="0">
                <a:latin typeface="Century Gothic" pitchFamily="34" charset="0"/>
                <a:cs typeface="Times New Roman" pitchFamily="18" charset="0"/>
              </a:rPr>
              <a:t>Koji od </a:t>
            </a:r>
            <a:r>
              <a:rPr lang="en-US" sz="2500" b="0" dirty="0" err="1">
                <a:latin typeface="Century Gothic" pitchFamily="34" charset="0"/>
                <a:cs typeface="Times New Roman" pitchFamily="18" charset="0"/>
              </a:rPr>
              <a:t>navedenih</a:t>
            </a:r>
            <a:r>
              <a:rPr lang="en-US" sz="25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500" b="0" dirty="0" err="1">
                <a:latin typeface="Century Gothic" pitchFamily="34" charset="0"/>
                <a:cs typeface="Times New Roman" pitchFamily="18" charset="0"/>
              </a:rPr>
              <a:t>faktora</a:t>
            </a:r>
            <a:r>
              <a:rPr lang="en-US" sz="25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500" b="0" dirty="0" err="1">
                <a:latin typeface="Century Gothic" pitchFamily="34" charset="0"/>
                <a:cs typeface="Times New Roman" pitchFamily="18" charset="0"/>
              </a:rPr>
              <a:t>smatrate</a:t>
            </a:r>
            <a:r>
              <a:rPr lang="en-US" sz="2500" b="0" dirty="0">
                <a:latin typeface="Century Gothic" pitchFamily="34" charset="0"/>
                <a:cs typeface="Times New Roman" pitchFamily="18" charset="0"/>
              </a:rPr>
              <a:t> da je </a:t>
            </a:r>
            <a:r>
              <a:rPr lang="en-US" sz="2500" b="0" dirty="0" err="1">
                <a:latin typeface="Century Gothic" pitchFamily="34" charset="0"/>
                <a:cs typeface="Times New Roman" pitchFamily="18" charset="0"/>
              </a:rPr>
              <a:t>najbitniji</a:t>
            </a:r>
            <a:r>
              <a:rPr lang="en-US" sz="2500" b="0" dirty="0">
                <a:latin typeface="Century Gothic" pitchFamily="34" charset="0"/>
                <a:cs typeface="Times New Roman" pitchFamily="18" charset="0"/>
              </a:rPr>
              <a:t> u </a:t>
            </a:r>
            <a:r>
              <a:rPr lang="en-US" sz="2500" b="0" dirty="0" err="1">
                <a:latin typeface="Century Gothic" pitchFamily="34" charset="0"/>
                <a:cs typeface="Times New Roman" pitchFamily="18" charset="0"/>
              </a:rPr>
              <a:t>pokretanju</a:t>
            </a:r>
            <a:r>
              <a:rPr lang="en-US" sz="25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500" b="0" dirty="0" err="1">
                <a:latin typeface="Century Gothic" pitchFamily="34" charset="0"/>
                <a:cs typeface="Times New Roman" pitchFamily="18" charset="0"/>
              </a:rPr>
              <a:t>sopstvenog</a:t>
            </a:r>
            <a:r>
              <a:rPr lang="en-US" sz="25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500" b="0" dirty="0" err="1">
                <a:latin typeface="Century Gothic" pitchFamily="34" charset="0"/>
                <a:cs typeface="Times New Roman" pitchFamily="18" charset="0"/>
              </a:rPr>
              <a:t>biznisa</a:t>
            </a:r>
            <a:r>
              <a:rPr lang="en-US" sz="2500" b="0" dirty="0">
                <a:latin typeface="Century Gothic" pitchFamily="34" charset="0"/>
                <a:cs typeface="Times New Roman" pitchFamily="18" charset="0"/>
              </a:rPr>
              <a:t>?</a:t>
            </a:r>
          </a:p>
        </c:rich>
      </c:tx>
      <c:layout>
        <c:manualLayout>
          <c:xMode val="edge"/>
          <c:yMode val="edge"/>
          <c:x val="0.15331963312278274"/>
          <c:y val="1.470588519103851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541363285471669"/>
          <c:y val="0.25462968267085001"/>
          <c:w val="0.40236018574601251"/>
          <c:h val="0.7162697821667669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Sheet14!$B$1:$B$2</c:f>
              <c:strCache>
                <c:ptCount val="1"/>
                <c:pt idx="0">
                  <c:v>Koji od navedenih faktora smatrate da je najbitniji u pokretanju sopstvenog biznisa?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1.4652014652014652E-2"/>
                  <c:y val="-9.80392346069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64102564102564E-2"/>
                  <c:y val="-8.986826022386897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472527472527472E-2"/>
                  <c:y val="-2.4509808651730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575091575091579E-3"/>
                  <c:y val="-7.3531355861386092E-3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Century Gothic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Sheet14!$A$3:$A$6</c:f>
              <c:strCache>
                <c:ptCount val="4"/>
                <c:pt idx="0">
                  <c:v>Početni kapital </c:v>
                </c:pt>
                <c:pt idx="1">
                  <c:v>Ideja </c:v>
                </c:pt>
                <c:pt idx="2">
                  <c:v>Praktično znanje </c:v>
                </c:pt>
                <c:pt idx="3">
                  <c:v>Procenat ispitanika koji se nije izjasnio povodom ovog pitanja</c:v>
                </c:pt>
              </c:strCache>
            </c:strRef>
          </c:cat>
          <c:val>
            <c:numRef>
              <c:f>Sheet14!$B$3:$B$6</c:f>
              <c:numCache>
                <c:formatCode>0.00%</c:formatCode>
                <c:ptCount val="4"/>
                <c:pt idx="0" formatCode="0%">
                  <c:v>0.32</c:v>
                </c:pt>
                <c:pt idx="1">
                  <c:v>0.48799999999999999</c:v>
                </c:pt>
                <c:pt idx="2">
                  <c:v>0.17699999999999999</c:v>
                </c:pt>
                <c:pt idx="3">
                  <c:v>1.4999999999999999E-2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8928384"/>
        <c:axId val="108942464"/>
        <c:axId val="0"/>
      </c:bar3DChart>
      <c:catAx>
        <c:axId val="1089283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entury Gothic" pitchFamily="34" charset="0"/>
              </a:defRPr>
            </a:pPr>
            <a:endParaRPr lang="en-US"/>
          </a:p>
        </c:txPr>
        <c:crossAx val="108942464"/>
        <c:crosses val="autoZero"/>
        <c:auto val="1"/>
        <c:lblAlgn val="ctr"/>
        <c:lblOffset val="100"/>
        <c:noMultiLvlLbl val="0"/>
      </c:catAx>
      <c:valAx>
        <c:axId val="108942464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089283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>
                <a:latin typeface="Century Gothic" pitchFamily="34" charset="0"/>
              </a:defRPr>
            </a:pPr>
            <a:r>
              <a:rPr lang="en-US" sz="2800" b="0" dirty="0" err="1" smtClean="0">
                <a:latin typeface="Century Gothic" pitchFamily="34" charset="0"/>
                <a:cs typeface="Times New Roman" pitchFamily="18" charset="0"/>
              </a:rPr>
              <a:t>Šta</a:t>
            </a:r>
            <a:r>
              <a:rPr lang="en-US" sz="2800" b="0" dirty="0" smtClean="0">
                <a:latin typeface="Century Gothic" pitchFamily="34" charset="0"/>
                <a:cs typeface="Times New Roman" pitchFamily="18" charset="0"/>
              </a:rPr>
              <a:t> je </a:t>
            </a:r>
            <a:r>
              <a:rPr lang="en-US" sz="2800" b="0" dirty="0" err="1" smtClean="0">
                <a:latin typeface="Century Gothic" pitchFamily="34" charset="0"/>
                <a:cs typeface="Times New Roman" pitchFamily="18" charset="0"/>
              </a:rPr>
              <a:t>po</a:t>
            </a:r>
            <a:r>
              <a:rPr lang="en-US" sz="2800" b="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Century Gothic" pitchFamily="34" charset="0"/>
                <a:cs typeface="Times New Roman" pitchFamily="18" charset="0"/>
              </a:rPr>
              <a:t>Vašem</a:t>
            </a:r>
            <a:r>
              <a:rPr lang="en-US" sz="2800" b="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Century Gothic" pitchFamily="34" charset="0"/>
                <a:cs typeface="Times New Roman" pitchFamily="18" charset="0"/>
              </a:rPr>
              <a:t>mišljenju</a:t>
            </a:r>
            <a:r>
              <a:rPr lang="en-US" sz="2800" b="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Century Gothic" pitchFamily="34" charset="0"/>
                <a:cs typeface="Times New Roman" pitchFamily="18" charset="0"/>
              </a:rPr>
              <a:t>glavni</a:t>
            </a:r>
            <a:r>
              <a:rPr lang="en-US" sz="2800" b="0" dirty="0" smtClean="0">
                <a:latin typeface="Century Gothic" pitchFamily="34" charset="0"/>
                <a:cs typeface="Times New Roman" pitchFamily="18" charset="0"/>
              </a:rPr>
              <a:t> problem </a:t>
            </a:r>
            <a:r>
              <a:rPr lang="en-US" sz="2800" b="0" dirty="0" err="1" smtClean="0">
                <a:latin typeface="Century Gothic" pitchFamily="34" charset="0"/>
                <a:cs typeface="Times New Roman" pitchFamily="18" charset="0"/>
              </a:rPr>
              <a:t>nezaposlenosti</a:t>
            </a:r>
            <a:r>
              <a:rPr lang="en-US" sz="2800" b="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Century Gothic" pitchFamily="34" charset="0"/>
                <a:cs typeface="Times New Roman" pitchFamily="18" charset="0"/>
              </a:rPr>
              <a:t>kod</a:t>
            </a:r>
            <a:r>
              <a:rPr lang="en-US" sz="2800" b="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Century Gothic" pitchFamily="34" charset="0"/>
                <a:cs typeface="Times New Roman" pitchFamily="18" charset="0"/>
              </a:rPr>
              <a:t>mladih</a:t>
            </a:r>
            <a:r>
              <a:rPr lang="en-US" sz="2800" b="0" dirty="0" smtClean="0">
                <a:latin typeface="Century Gothic" pitchFamily="34" charset="0"/>
                <a:cs typeface="Times New Roman" pitchFamily="18" charset="0"/>
              </a:rPr>
              <a:t>? </a:t>
            </a:r>
            <a:endParaRPr lang="en-US" sz="2800" b="0" dirty="0">
              <a:latin typeface="Century Gothic" pitchFamily="34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73307298982587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038788817359155E-2"/>
          <c:y val="0.23752750554469287"/>
          <c:w val="0.71098792160925195"/>
          <c:h val="0.644535292721465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Sheet15!$A$3</c:f>
              <c:strCache>
                <c:ptCount val="1"/>
                <c:pt idx="0">
                  <c:v>veliki problem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1038788817359155E-2"/>
                  <c:y val="-4.6126324020719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532324014465993E-2"/>
                  <c:y val="-3.2288426814503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272626810126173E-2"/>
                  <c:y val="-9.22526480414381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661620072329808E-3"/>
                  <c:y val="-1.3837897206215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Sheet15!$B$1:$E$2</c:f>
              <c:strCache>
                <c:ptCount val="4"/>
                <c:pt idx="0">
                  <c:v>NEUSKLAĐENOST TRŽIŠTA RADA SA FORMALNIM OBRAZOVANJEM </c:v>
                </c:pt>
                <c:pt idx="1">
                  <c:v>MANJAK AMBICIJE</c:v>
                </c:pt>
                <c:pt idx="2">
                  <c:v>OPŠTE EKONOMSKO STANJE U DRŽAVI </c:v>
                </c:pt>
                <c:pt idx="3">
                  <c:v>KORUPCIJA, NEPOTIZAM I PARTOKRATIJA </c:v>
                </c:pt>
              </c:strCache>
            </c:strRef>
          </c:cat>
          <c:val>
            <c:numRef>
              <c:f>Sheet15!$B$3:$E$3</c:f>
              <c:numCache>
                <c:formatCode>0.00%</c:formatCode>
                <c:ptCount val="4"/>
                <c:pt idx="0">
                  <c:v>0.27400000000000002</c:v>
                </c:pt>
                <c:pt idx="1">
                  <c:v>0.191</c:v>
                </c:pt>
                <c:pt idx="2" formatCode="0%">
                  <c:v>0.47</c:v>
                </c:pt>
                <c:pt idx="3" formatCode="0%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Sheet15!$A$4</c:f>
              <c:strCache>
                <c:ptCount val="1"/>
                <c:pt idx="0">
                  <c:v>zanemarljiv problem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3.1558183226038733E-2"/>
                  <c:y val="-2.3063162010359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077577634718311E-2"/>
                  <c:y val="-1.3837897206215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064648028931923E-2"/>
                  <c:y val="-1.3837897206215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077577634718311E-2"/>
                  <c:y val="-1.1531581005179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Sheet15!$B$1:$E$2</c:f>
              <c:strCache>
                <c:ptCount val="4"/>
                <c:pt idx="0">
                  <c:v>NEUSKLAĐENOST TRŽIŠTA RADA SA FORMALNIM OBRAZOVANJEM </c:v>
                </c:pt>
                <c:pt idx="1">
                  <c:v>MANJAK AMBICIJE</c:v>
                </c:pt>
                <c:pt idx="2">
                  <c:v>OPŠTE EKONOMSKO STANJE U DRŽAVI </c:v>
                </c:pt>
                <c:pt idx="3">
                  <c:v>KORUPCIJA, NEPOTIZAM I PARTOKRATIJA </c:v>
                </c:pt>
              </c:strCache>
            </c:strRef>
          </c:cat>
          <c:val>
            <c:numRef>
              <c:f>Sheet15!$B$4:$E$4</c:f>
              <c:numCache>
                <c:formatCode>0.00%</c:formatCode>
                <c:ptCount val="4"/>
                <c:pt idx="0">
                  <c:v>3.5000000000000003E-2</c:v>
                </c:pt>
                <c:pt idx="1">
                  <c:v>0.10299999999999999</c:v>
                </c:pt>
                <c:pt idx="2">
                  <c:v>1.7000000000000001E-2</c:v>
                </c:pt>
                <c:pt idx="3">
                  <c:v>1.9E-2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9112320"/>
        <c:axId val="109445888"/>
        <c:axId val="0"/>
      </c:bar3DChart>
      <c:catAx>
        <c:axId val="109112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entury Gothic" pitchFamily="34" charset="0"/>
              </a:defRPr>
            </a:pPr>
            <a:endParaRPr lang="en-US"/>
          </a:p>
        </c:txPr>
        <c:crossAx val="109445888"/>
        <c:crosses val="autoZero"/>
        <c:auto val="1"/>
        <c:lblAlgn val="ctr"/>
        <c:lblOffset val="100"/>
        <c:noMultiLvlLbl val="0"/>
      </c:catAx>
      <c:valAx>
        <c:axId val="109445888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109112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92472917736267"/>
          <c:y val="0.2225486174179174"/>
          <c:w val="0.21207527082263736"/>
          <c:h val="0.42803231094517741"/>
        </c:manualLayout>
      </c:layout>
      <c:overlay val="0"/>
      <c:txPr>
        <a:bodyPr/>
        <a:lstStyle/>
        <a:p>
          <a:pPr>
            <a:defRPr sz="12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>
                <a:latin typeface="Century Gothic" pitchFamily="34" charset="0"/>
              </a:defRPr>
            </a:pPr>
            <a:r>
              <a:rPr lang="en-US" sz="2500" b="0" dirty="0" smtClean="0">
                <a:latin typeface="Century Gothic" pitchFamily="34" charset="0"/>
                <a:cs typeface="Times New Roman" pitchFamily="18" charset="0"/>
              </a:rPr>
              <a:t> Da li je </a:t>
            </a:r>
            <a:r>
              <a:rPr lang="en-US" sz="2500" b="0" dirty="0" err="1" smtClean="0">
                <a:latin typeface="Century Gothic" pitchFamily="34" charset="0"/>
                <a:cs typeface="Times New Roman" pitchFamily="18" charset="0"/>
              </a:rPr>
              <a:t>život</a:t>
            </a:r>
            <a:r>
              <a:rPr lang="en-US" sz="2500" b="0" dirty="0" smtClean="0">
                <a:latin typeface="Century Gothic" pitchFamily="34" charset="0"/>
                <a:cs typeface="Times New Roman" pitchFamily="18" charset="0"/>
              </a:rPr>
              <a:t> u </a:t>
            </a:r>
            <a:r>
              <a:rPr lang="en-US" sz="2500" b="0" dirty="0" err="1" smtClean="0">
                <a:latin typeface="Century Gothic" pitchFamily="34" charset="0"/>
                <a:cs typeface="Times New Roman" pitchFamily="18" charset="0"/>
              </a:rPr>
              <a:t>manjoj</a:t>
            </a:r>
            <a:r>
              <a:rPr lang="en-US" sz="2500" b="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500" b="0" dirty="0" err="1" smtClean="0">
                <a:latin typeface="Century Gothic" pitchFamily="34" charset="0"/>
                <a:cs typeface="Times New Roman" pitchFamily="18" charset="0"/>
              </a:rPr>
              <a:t>sredini</a:t>
            </a:r>
            <a:r>
              <a:rPr lang="en-US" sz="2500" b="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500" b="0" dirty="0" err="1" smtClean="0">
                <a:latin typeface="Century Gothic" pitchFamily="34" charset="0"/>
                <a:cs typeface="Times New Roman" pitchFamily="18" charset="0"/>
              </a:rPr>
              <a:t>prepreka</a:t>
            </a:r>
            <a:r>
              <a:rPr lang="en-US" sz="2500" b="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500" b="0" dirty="0" err="1" smtClean="0">
                <a:latin typeface="Century Gothic" pitchFamily="34" charset="0"/>
                <a:cs typeface="Times New Roman" pitchFamily="18" charset="0"/>
              </a:rPr>
              <a:t>pri</a:t>
            </a:r>
            <a:r>
              <a:rPr lang="en-US" sz="2500" b="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500" b="0" dirty="0" err="1" smtClean="0">
                <a:latin typeface="Century Gothic" pitchFamily="34" charset="0"/>
                <a:cs typeface="Times New Roman" pitchFamily="18" charset="0"/>
              </a:rPr>
              <a:t>pokretanju</a:t>
            </a:r>
            <a:r>
              <a:rPr lang="en-US" sz="2500" b="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500" b="0" dirty="0" err="1" smtClean="0">
                <a:latin typeface="Century Gothic" pitchFamily="34" charset="0"/>
                <a:cs typeface="Times New Roman" pitchFamily="18" charset="0"/>
              </a:rPr>
              <a:t>privatnog</a:t>
            </a:r>
            <a:r>
              <a:rPr lang="en-US" sz="2500" b="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500" b="0" dirty="0" err="1" smtClean="0">
                <a:latin typeface="Century Gothic" pitchFamily="34" charset="0"/>
                <a:cs typeface="Times New Roman" pitchFamily="18" charset="0"/>
              </a:rPr>
              <a:t>biznisa</a:t>
            </a:r>
            <a:r>
              <a:rPr lang="en-US" sz="2500" b="0" dirty="0" smtClean="0">
                <a:latin typeface="Century Gothic" pitchFamily="34" charset="0"/>
                <a:cs typeface="Times New Roman" pitchFamily="18" charset="0"/>
              </a:rPr>
              <a:t> u </a:t>
            </a:r>
            <a:r>
              <a:rPr lang="en-US" sz="2500" b="0" dirty="0" err="1" smtClean="0">
                <a:latin typeface="Century Gothic" pitchFamily="34" charset="0"/>
                <a:cs typeface="Times New Roman" pitchFamily="18" charset="0"/>
              </a:rPr>
              <a:t>Republici</a:t>
            </a:r>
            <a:r>
              <a:rPr lang="en-US" sz="2500" b="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500" b="0" dirty="0" err="1" smtClean="0">
                <a:latin typeface="Century Gothic" pitchFamily="34" charset="0"/>
                <a:cs typeface="Times New Roman" pitchFamily="18" charset="0"/>
              </a:rPr>
              <a:t>Srbiji</a:t>
            </a:r>
            <a:r>
              <a:rPr lang="en-US" sz="2500" b="0" dirty="0" smtClean="0">
                <a:latin typeface="Century Gothic" pitchFamily="34" charset="0"/>
                <a:cs typeface="Times New Roman" pitchFamily="18" charset="0"/>
              </a:rPr>
              <a:t>?</a:t>
            </a:r>
            <a:endParaRPr lang="en-US" sz="2500" b="0" dirty="0">
              <a:latin typeface="Century Gothic" pitchFamily="34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369415807560137"/>
          <c:y val="1.234568101255322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Sheet16!$B$2</c:f>
              <c:strCache>
                <c:ptCount val="1"/>
                <c:pt idx="0">
                  <c:v> Da li je život u manjoj sredini prepreka pri pokretanju privatnog biznisa u Republici Srbiji?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Lbls>
            <c:txPr>
              <a:bodyPr/>
              <a:lstStyle/>
              <a:p>
                <a:pPr>
                  <a:defRPr sz="1800">
                    <a:latin typeface="Century Gothic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Sheet16!$A$3:$A$6</c:f>
              <c:strCache>
                <c:ptCount val="4"/>
                <c:pt idx="0">
                  <c:v>DA </c:v>
                </c:pt>
                <c:pt idx="1">
                  <c:v>NE </c:v>
                </c:pt>
                <c:pt idx="2">
                  <c:v>NE ZNAM </c:v>
                </c:pt>
                <c:pt idx="3">
                  <c:v>Procenat ispitanika koji se nije izjasnio povodom ovog pitanja</c:v>
                </c:pt>
              </c:strCache>
            </c:strRef>
          </c:cat>
          <c:val>
            <c:numRef>
              <c:f>Sheet16!$B$3:$B$6</c:f>
              <c:numCache>
                <c:formatCode>0.00%</c:formatCode>
                <c:ptCount val="4"/>
                <c:pt idx="0">
                  <c:v>0.34899999999999998</c:v>
                </c:pt>
                <c:pt idx="1">
                  <c:v>0.45900000000000002</c:v>
                </c:pt>
                <c:pt idx="2" formatCode="0%">
                  <c:v>0.18</c:v>
                </c:pt>
                <c:pt idx="3">
                  <c:v>1.2E-2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841829693968667"/>
          <c:y val="0.2708041331784668"/>
          <c:w val="0.32752672024244395"/>
          <c:h val="0.45684852351649713"/>
        </c:manualLayout>
      </c:layout>
      <c:overlay val="0"/>
      <c:txPr>
        <a:bodyPr/>
        <a:lstStyle/>
        <a:p>
          <a:pPr>
            <a:defRPr sz="14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2522522522522521E-2"/>
                  <c:y val="-5.2238805970149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1951951951952E-2"/>
                  <c:y val="-2.2388059701492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16516516516516E-2"/>
                  <c:y val="-3.2338308457711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024024024024024E-2"/>
                  <c:y val="-4.975124378109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018018018018018E-2"/>
                  <c:y val="-1.74129353233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Century Gothic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Sheet17!$A$2:$A$6</c:f>
              <c:strCache>
                <c:ptCount val="5"/>
                <c:pt idx="0">
                  <c:v>Vojvodina</c:v>
                </c:pt>
                <c:pt idx="1">
                  <c:v>Beograd</c:v>
                </c:pt>
                <c:pt idx="2">
                  <c:v>Zapadna Srbija i Šumadija</c:v>
                </c:pt>
                <c:pt idx="3">
                  <c:v>Južna i Istočna Srbija</c:v>
                </c:pt>
                <c:pt idx="4">
                  <c:v>Kosovo i Metohija</c:v>
                </c:pt>
              </c:strCache>
            </c:strRef>
          </c:cat>
          <c:val>
            <c:numRef>
              <c:f>Sheet17!$B$2:$B$6</c:f>
              <c:numCache>
                <c:formatCode>0.00%</c:formatCode>
                <c:ptCount val="5"/>
                <c:pt idx="0">
                  <c:v>0.39400000000000002</c:v>
                </c:pt>
                <c:pt idx="1">
                  <c:v>0.46400000000000002</c:v>
                </c:pt>
                <c:pt idx="2">
                  <c:v>0.54900000000000004</c:v>
                </c:pt>
                <c:pt idx="3">
                  <c:v>0.49099999999999999</c:v>
                </c:pt>
                <c:pt idx="4" formatCode="0%">
                  <c:v>0.35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9831424"/>
        <c:axId val="109656704"/>
        <c:axId val="0"/>
      </c:bar3DChart>
      <c:catAx>
        <c:axId val="79831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entury Gothic" pitchFamily="34" charset="0"/>
              </a:defRPr>
            </a:pPr>
            <a:endParaRPr lang="en-US"/>
          </a:p>
        </c:txPr>
        <c:crossAx val="109656704"/>
        <c:crosses val="autoZero"/>
        <c:auto val="1"/>
        <c:lblAlgn val="ctr"/>
        <c:lblOffset val="100"/>
        <c:noMultiLvlLbl val="0"/>
      </c:catAx>
      <c:valAx>
        <c:axId val="109656704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79831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Century Gothic" pitchFamily="34" charset="0"/>
              </a:defRPr>
            </a:pPr>
            <a:r>
              <a:rPr lang="sr-Latn-RS" sz="2800" b="0" dirty="0" smtClean="0">
                <a:latin typeface="Century Gothic" pitchFamily="34" charset="0"/>
              </a:rPr>
              <a:t>Da</a:t>
            </a:r>
            <a:r>
              <a:rPr lang="sr-Latn-RS" sz="2800" b="0" baseline="0" dirty="0" smtClean="0">
                <a:latin typeface="Century Gothic" pitchFamily="34" charset="0"/>
              </a:rPr>
              <a:t> li smatrate da je tržište rada usklađeno sa obrazovanim sistemom u Republici Srbiji?</a:t>
            </a:r>
            <a:endParaRPr lang="vi-VN" sz="2800" b="0" dirty="0">
              <a:latin typeface="+mj-lt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0257827620032344E-2"/>
          <c:y val="0.27891979411664453"/>
          <c:w val="0.5300726424348472"/>
          <c:h val="0.68152196884480354"/>
        </c:manualLayout>
      </c:layout>
      <c:pieChart>
        <c:varyColors val="1"/>
        <c:ser>
          <c:idx val="0"/>
          <c:order val="0"/>
          <c:tx>
            <c:strRef>
              <c:f>Sheet17!$B$1:$B$2</c:f>
              <c:strCache>
                <c:ptCount val="1"/>
                <c:pt idx="0">
                  <c:v>Da li smatrate da je tržište rada usklađeno sa obrazovnim sistemom u Republici Srbiji?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Century Gothic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Sheet17!$A$3:$A$6</c:f>
              <c:strCache>
                <c:ptCount val="4"/>
                <c:pt idx="0">
                  <c:v>DA </c:v>
                </c:pt>
                <c:pt idx="1">
                  <c:v>NE </c:v>
                </c:pt>
                <c:pt idx="2">
                  <c:v>NE ZNAM </c:v>
                </c:pt>
                <c:pt idx="3">
                  <c:v>Procenat ispitanika koji se nije izjasnio povodom ovog pitanja</c:v>
                </c:pt>
              </c:strCache>
            </c:strRef>
          </c:cat>
          <c:val>
            <c:numRef>
              <c:f>Sheet17!$B$3:$B$6</c:f>
              <c:numCache>
                <c:formatCode>0%</c:formatCode>
                <c:ptCount val="4"/>
                <c:pt idx="0" formatCode="0.00%">
                  <c:v>8.5000000000000006E-2</c:v>
                </c:pt>
                <c:pt idx="1">
                  <c:v>0.73</c:v>
                </c:pt>
                <c:pt idx="2" formatCode="0.00%">
                  <c:v>0.17599999999999999</c:v>
                </c:pt>
                <c:pt idx="3" formatCode="0.00%">
                  <c:v>8.9999999999999993E-3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573994538561469"/>
          <c:y val="0.29753434229812181"/>
          <c:w val="0.36038800074233146"/>
          <c:h val="0.46896819715717353"/>
        </c:manualLayout>
      </c:layout>
      <c:overlay val="0"/>
      <c:txPr>
        <a:bodyPr/>
        <a:lstStyle/>
        <a:p>
          <a:pPr>
            <a:defRPr sz="14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0332150735145704"/>
          <c:w val="0.99220554461942256"/>
          <c:h val="0.79749828347759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Geografsko područje iz kog ispitanici dolaze
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1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Century Gothic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Sheet2!$A$3:$A$8</c:f>
              <c:strCache>
                <c:ptCount val="6"/>
                <c:pt idx="0">
                  <c:v>Vojvodina</c:v>
                </c:pt>
                <c:pt idx="1">
                  <c:v>Grad Beograd </c:v>
                </c:pt>
                <c:pt idx="2">
                  <c:v>Zapadna Srbija i Šumadija </c:v>
                </c:pt>
                <c:pt idx="3">
                  <c:v>Južna i Istočna Srbija </c:v>
                </c:pt>
                <c:pt idx="4">
                  <c:v>Kosovo i Metohija </c:v>
                </c:pt>
                <c:pt idx="5">
                  <c:v>Procenat ispitanika koji se nije izjasnio povodom ovog pitanja</c:v>
                </c:pt>
              </c:strCache>
            </c:strRef>
          </c:cat>
          <c:val>
            <c:numRef>
              <c:f>Sheet2!$B$3:$B$8</c:f>
              <c:numCache>
                <c:formatCode>0.00%</c:formatCode>
                <c:ptCount val="6"/>
                <c:pt idx="0">
                  <c:v>0.111</c:v>
                </c:pt>
                <c:pt idx="1">
                  <c:v>0.52100000000000002</c:v>
                </c:pt>
                <c:pt idx="2">
                  <c:v>0.217</c:v>
                </c:pt>
                <c:pt idx="3">
                  <c:v>9.6000000000000002E-2</c:v>
                </c:pt>
                <c:pt idx="4">
                  <c:v>1.7000000000000001E-2</c:v>
                </c:pt>
                <c:pt idx="5">
                  <c:v>3.7999999999999999E-2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8013184"/>
        <c:axId val="78051200"/>
      </c:barChart>
      <c:catAx>
        <c:axId val="78013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entury Gothic" pitchFamily="34" charset="0"/>
              </a:defRPr>
            </a:pPr>
            <a:endParaRPr lang="en-US"/>
          </a:p>
        </c:txPr>
        <c:crossAx val="78051200"/>
        <c:crosses val="autoZero"/>
        <c:auto val="1"/>
        <c:lblAlgn val="ctr"/>
        <c:lblOffset val="100"/>
        <c:noMultiLvlLbl val="0"/>
      </c:catAx>
      <c:valAx>
        <c:axId val="78051200"/>
        <c:scaling>
          <c:orientation val="minMax"/>
        </c:scaling>
        <c:delete val="1"/>
        <c:axPos val="l"/>
        <c:majorGridlines/>
        <c:numFmt formatCode="0%" sourceLinked="0"/>
        <c:majorTickMark val="out"/>
        <c:minorTickMark val="none"/>
        <c:tickLblPos val="low"/>
        <c:crossAx val="780131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Procenat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studenata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u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odnosu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na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tip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fakulteta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koji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smatra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da bi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ulazak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Srbije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u EU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pozitivno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uticao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na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razvoj</a:t>
            </a:r>
            <a:r>
              <a:rPr lang="en-US" sz="20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Century Gothic" pitchFamily="34" charset="0"/>
                <a:cs typeface="Times New Roman" pitchFamily="18" charset="0"/>
              </a:rPr>
              <a:t>preduzetništva</a:t>
            </a:r>
            <a:endParaRPr lang="en-US" sz="2000" b="0" dirty="0">
              <a:latin typeface="Century Gothic" pitchFamily="34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925303256011916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219451743503384E-2"/>
          <c:y val="0.15797439389642487"/>
          <c:w val="0.98278054825649663"/>
          <c:h val="0.754717359142505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Procenat studenata u odnosu na tip fakulteta koji smatra da bi ulazak Srbije u EU pozitivno uticao na razvoj preduzetništva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2.5525525525525526E-2"/>
                  <c:y val="-1.8398737585832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528528528528527E-2"/>
                  <c:y val="-6.6695423748641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03003003003003E-2"/>
                  <c:y val="-5.9795897153954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522522522522521E-2"/>
                  <c:y val="-2.5298264180519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Century Gothic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Sheet4!$A$2:$A$5</c:f>
              <c:strCache>
                <c:ptCount val="4"/>
                <c:pt idx="0">
                  <c:v>Društveno-humanističke nauke</c:v>
                </c:pt>
                <c:pt idx="1">
                  <c:v>Prirodno-matematičke nauke</c:v>
                </c:pt>
                <c:pt idx="2">
                  <c:v>Medicinske nauke </c:v>
                </c:pt>
                <c:pt idx="3">
                  <c:v>Tehničko-tehnološke nauke</c:v>
                </c:pt>
              </c:strCache>
            </c:strRef>
          </c:cat>
          <c:val>
            <c:numRef>
              <c:f>Sheet4!$B$2:$B$5</c:f>
              <c:numCache>
                <c:formatCode>0.00%</c:formatCode>
                <c:ptCount val="4"/>
                <c:pt idx="0">
                  <c:v>0.42299999999999999</c:v>
                </c:pt>
                <c:pt idx="1">
                  <c:v>0.28699999999999998</c:v>
                </c:pt>
                <c:pt idx="2">
                  <c:v>0.29199999999999998</c:v>
                </c:pt>
                <c:pt idx="3">
                  <c:v>0.32500000000000001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9400448"/>
        <c:axId val="109404544"/>
        <c:axId val="0"/>
      </c:bar3DChart>
      <c:catAx>
        <c:axId val="109400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entury Gothic" pitchFamily="34" charset="0"/>
              </a:defRPr>
            </a:pPr>
            <a:endParaRPr lang="en-US"/>
          </a:p>
        </c:txPr>
        <c:crossAx val="109404544"/>
        <c:crosses val="autoZero"/>
        <c:auto val="1"/>
        <c:lblAlgn val="ctr"/>
        <c:lblOffset val="100"/>
        <c:noMultiLvlLbl val="0"/>
      </c:catAx>
      <c:valAx>
        <c:axId val="109404544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1094004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876613361474147E-2"/>
          <c:y val="0.16287878787878787"/>
          <c:w val="0.55655640338772083"/>
          <c:h val="0.83712121212121215"/>
        </c:manualLayout>
      </c:layout>
      <c:pie3DChart>
        <c:varyColors val="1"/>
        <c:ser>
          <c:idx val="0"/>
          <c:order val="0"/>
          <c:tx>
            <c:strRef>
              <c:f>Sheet18!$B$1:$B$3</c:f>
              <c:strCache>
                <c:ptCount val="1"/>
                <c:pt idx="0">
                  <c:v>Da li smatrate da bi pristupanje Evropskoj uniji uticalo na unapređenje preduzetništva u Republici Srbiji?</c:v>
                </c:pt>
              </c:strCache>
            </c:strRef>
          </c:tx>
          <c:explosion val="51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>
                    <a:latin typeface="Century Gothic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Sheet18!$A$4:$A$7</c:f>
              <c:strCache>
                <c:ptCount val="4"/>
                <c:pt idx="0">
                  <c:v>DA </c:v>
                </c:pt>
                <c:pt idx="1">
                  <c:v>NE </c:v>
                </c:pt>
                <c:pt idx="2">
                  <c:v>NE ZNAM </c:v>
                </c:pt>
                <c:pt idx="3">
                  <c:v>Procenat ispitanika koji se nije izjasnio povodom ovog pitanja</c:v>
                </c:pt>
              </c:strCache>
            </c:strRef>
          </c:cat>
          <c:val>
            <c:numRef>
              <c:f>Sheet18!$B$4:$B$7</c:f>
              <c:numCache>
                <c:formatCode>0.00%</c:formatCode>
                <c:ptCount val="4"/>
                <c:pt idx="0">
                  <c:v>0.34499999999999997</c:v>
                </c:pt>
                <c:pt idx="1">
                  <c:v>0.35299999999999998</c:v>
                </c:pt>
                <c:pt idx="2" formatCode="0%">
                  <c:v>0.28999999999999998</c:v>
                </c:pt>
                <c:pt idx="3">
                  <c:v>1.2E-2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710000811754206"/>
          <c:y val="0.28236697685516582"/>
          <c:w val="0.36025394377249237"/>
          <c:h val="0.62213473315835521"/>
        </c:manualLayout>
      </c:layout>
      <c:overlay val="0"/>
      <c:txPr>
        <a:bodyPr/>
        <a:lstStyle/>
        <a:p>
          <a:pPr>
            <a:defRPr sz="16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Da li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smatrate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da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razvoj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preduzetništva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može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bitno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da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utiče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na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povećanje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životnog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standarda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u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Republici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Srbiji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?</a:t>
            </a:r>
          </a:p>
        </c:rich>
      </c:tx>
      <c:layout>
        <c:manualLayout>
          <c:xMode val="edge"/>
          <c:yMode val="edge"/>
          <c:x val="0.14199600049993752"/>
          <c:y val="1.328633017960258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503812023497065E-2"/>
          <c:y val="0.33262432221408145"/>
          <c:w val="0.69153018372703412"/>
          <c:h val="0.59513029844724297"/>
        </c:manualLayout>
      </c:layout>
      <c:pie3DChart>
        <c:varyColors val="1"/>
        <c:ser>
          <c:idx val="0"/>
          <c:order val="0"/>
          <c:tx>
            <c:strRef>
              <c:f>Sheet19!$B$1</c:f>
              <c:strCache>
                <c:ptCount val="1"/>
                <c:pt idx="0">
                  <c:v>Da li smatrate da razvoj preduzetništva može bitno da utiče na povećanje životnog standarda u Republici Srbiji?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>
                    <a:latin typeface="Century Gothic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Sheet19!$A$4:$A$6</c:f>
              <c:strCache>
                <c:ptCount val="3"/>
                <c:pt idx="0">
                  <c:v>DA</c:v>
                </c:pt>
                <c:pt idx="1">
                  <c:v>NE </c:v>
                </c:pt>
                <c:pt idx="2">
                  <c:v>NE ZNAM </c:v>
                </c:pt>
              </c:strCache>
            </c:strRef>
          </c:cat>
          <c:val>
            <c:numRef>
              <c:f>Sheet19!$B$4:$B$6</c:f>
              <c:numCache>
                <c:formatCode>0.00%</c:formatCode>
                <c:ptCount val="3"/>
                <c:pt idx="0">
                  <c:v>0.73499999999999999</c:v>
                </c:pt>
                <c:pt idx="1">
                  <c:v>0.104</c:v>
                </c:pt>
                <c:pt idx="2">
                  <c:v>0.151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7898225221847273"/>
          <c:y val="0.33192025133133557"/>
          <c:w val="0.21943044619422569"/>
          <c:h val="0.41798114736004804"/>
        </c:manualLayout>
      </c:layout>
      <c:overlay val="0"/>
      <c:txPr>
        <a:bodyPr/>
        <a:lstStyle/>
        <a:p>
          <a:pPr>
            <a:defRPr sz="16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b="0" dirty="0">
                <a:latin typeface="Century Gothic" pitchFamily="34" charset="0"/>
                <a:cs typeface="Times New Roman" pitchFamily="18" charset="0"/>
              </a:rPr>
              <a:t> Da li </a:t>
            </a:r>
            <a:r>
              <a:rPr lang="en-US" sz="2400" b="0" dirty="0" err="1">
                <a:latin typeface="Century Gothic" pitchFamily="34" charset="0"/>
                <a:cs typeface="Times New Roman" pitchFamily="18" charset="0"/>
              </a:rPr>
              <a:t>smatrate</a:t>
            </a:r>
            <a:r>
              <a:rPr lang="en-US" sz="2400" b="0" dirty="0">
                <a:latin typeface="Century Gothic" pitchFamily="34" charset="0"/>
                <a:cs typeface="Times New Roman" pitchFamily="18" charset="0"/>
              </a:rPr>
              <a:t> da je </a:t>
            </a:r>
            <a:r>
              <a:rPr lang="en-US" sz="2400" b="0" dirty="0" err="1">
                <a:latin typeface="Century Gothic" pitchFamily="34" charset="0"/>
                <a:cs typeface="Times New Roman" pitchFamily="18" charset="0"/>
              </a:rPr>
              <a:t>neformalno</a:t>
            </a:r>
            <a:r>
              <a:rPr lang="en-US" sz="24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Century Gothic" pitchFamily="34" charset="0"/>
                <a:cs typeface="Times New Roman" pitchFamily="18" charset="0"/>
              </a:rPr>
              <a:t>obrazovanje</a:t>
            </a:r>
            <a:r>
              <a:rPr lang="en-US" sz="24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Century Gothic" pitchFamily="34" charset="0"/>
                <a:cs typeface="Times New Roman" pitchFamily="18" charset="0"/>
              </a:rPr>
              <a:t>bitno</a:t>
            </a:r>
            <a:r>
              <a:rPr lang="en-US" sz="2400" b="0" dirty="0">
                <a:latin typeface="Century Gothic" pitchFamily="34" charset="0"/>
                <a:cs typeface="Times New Roman" pitchFamily="18" charset="0"/>
              </a:rPr>
              <a:t> u </a:t>
            </a:r>
            <a:r>
              <a:rPr lang="en-US" sz="2400" b="0" dirty="0" err="1">
                <a:latin typeface="Century Gothic" pitchFamily="34" charset="0"/>
                <a:cs typeface="Times New Roman" pitchFamily="18" charset="0"/>
              </a:rPr>
              <a:t>cilju</a:t>
            </a:r>
            <a:r>
              <a:rPr lang="en-US" sz="24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Century Gothic" pitchFamily="34" charset="0"/>
                <a:cs typeface="Times New Roman" pitchFamily="18" charset="0"/>
              </a:rPr>
              <a:t>pokretanja</a:t>
            </a:r>
            <a:r>
              <a:rPr lang="en-US" sz="24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Century Gothic" pitchFamily="34" charset="0"/>
                <a:cs typeface="Times New Roman" pitchFamily="18" charset="0"/>
              </a:rPr>
              <a:t>privatnog</a:t>
            </a:r>
            <a:r>
              <a:rPr lang="en-US" sz="24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Century Gothic" pitchFamily="34" charset="0"/>
                <a:cs typeface="Times New Roman" pitchFamily="18" charset="0"/>
              </a:rPr>
              <a:t>biznisa</a:t>
            </a:r>
            <a:r>
              <a:rPr lang="en-US" sz="2400" b="0" dirty="0">
                <a:latin typeface="Century Gothic" pitchFamily="34" charset="0"/>
                <a:cs typeface="Times New Roman" pitchFamily="18" charset="0"/>
              </a:rPr>
              <a:t>?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2062439563475625E-2"/>
          <c:y val="0.29110236220472435"/>
          <c:w val="0.5177425058709767"/>
          <c:h val="0.63058382125311263"/>
        </c:manualLayout>
      </c:layout>
      <c:doughnutChart>
        <c:varyColors val="1"/>
        <c:ser>
          <c:idx val="0"/>
          <c:order val="0"/>
          <c:tx>
            <c:strRef>
              <c:f>Sheet20!$B$2</c:f>
              <c:strCache>
                <c:ptCount val="1"/>
                <c:pt idx="0">
                  <c:v> Da li smatrate da je neformalno obrazovanje bitno u cilju pokretanja privatnog biznisa?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3"/>
              <c:layout>
                <c:manualLayout>
                  <c:x val="0"/>
                  <c:y val="-0.102564102564102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Century Gothic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Sheet20!$A$3:$A$6</c:f>
              <c:strCache>
                <c:ptCount val="4"/>
                <c:pt idx="0">
                  <c:v>DA </c:v>
                </c:pt>
                <c:pt idx="1">
                  <c:v>NE</c:v>
                </c:pt>
                <c:pt idx="2">
                  <c:v>NE ZNAM </c:v>
                </c:pt>
                <c:pt idx="3">
                  <c:v>Procenat ispitanika koji se nije izjasnio povodom ovog pitanja </c:v>
                </c:pt>
              </c:strCache>
            </c:strRef>
          </c:cat>
          <c:val>
            <c:numRef>
              <c:f>Sheet20!$B$3:$B$6</c:f>
              <c:numCache>
                <c:formatCode>0.00%</c:formatCode>
                <c:ptCount val="4"/>
                <c:pt idx="0">
                  <c:v>0.70799999999999996</c:v>
                </c:pt>
                <c:pt idx="1">
                  <c:v>9.4E-2</c:v>
                </c:pt>
                <c:pt idx="2">
                  <c:v>0.187</c:v>
                </c:pt>
                <c:pt idx="3">
                  <c:v>1.0999999999999999E-2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941124464705065"/>
          <c:y val="0.26875715054848914"/>
          <c:w val="0.35848349219505454"/>
          <c:h val="0.53638535567669421"/>
        </c:manualLayout>
      </c:layout>
      <c:overlay val="0"/>
      <c:txPr>
        <a:bodyPr/>
        <a:lstStyle/>
        <a:p>
          <a:pPr>
            <a:defRPr sz="16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/>
            </a:pPr>
            <a:r>
              <a:rPr lang="en-US" sz="2400" b="0" dirty="0">
                <a:latin typeface="Century Gothic" pitchFamily="34" charset="0"/>
                <a:cs typeface="Times New Roman" pitchFamily="18" charset="0"/>
              </a:rPr>
              <a:t>U </a:t>
            </a:r>
            <a:r>
              <a:rPr lang="en-US" sz="2400" b="0" dirty="0" err="1">
                <a:latin typeface="Century Gothic" pitchFamily="34" charset="0"/>
                <a:cs typeface="Times New Roman" pitchFamily="18" charset="0"/>
              </a:rPr>
              <a:t>kom</a:t>
            </a:r>
            <a:r>
              <a:rPr lang="en-US" sz="24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Century Gothic" pitchFamily="34" charset="0"/>
                <a:cs typeface="Times New Roman" pitchFamily="18" charset="0"/>
              </a:rPr>
              <a:t>sektoru</a:t>
            </a:r>
            <a:r>
              <a:rPr lang="en-US" sz="24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Century Gothic" pitchFamily="34" charset="0"/>
                <a:cs typeface="Times New Roman" pitchFamily="18" charset="0"/>
              </a:rPr>
              <a:t>smatrate</a:t>
            </a:r>
            <a:r>
              <a:rPr lang="en-US" sz="2400" b="0" dirty="0">
                <a:latin typeface="Century Gothic" pitchFamily="34" charset="0"/>
                <a:cs typeface="Times New Roman" pitchFamily="18" charset="0"/>
              </a:rPr>
              <a:t> da je </a:t>
            </a:r>
            <a:r>
              <a:rPr lang="en-US" sz="2400" b="0" dirty="0" err="1">
                <a:latin typeface="Century Gothic" pitchFamily="34" charset="0"/>
                <a:cs typeface="Times New Roman" pitchFamily="18" charset="0"/>
              </a:rPr>
              <a:t>najveći</a:t>
            </a:r>
            <a:r>
              <a:rPr lang="en-US" sz="24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Century Gothic" pitchFamily="34" charset="0"/>
                <a:cs typeface="Times New Roman" pitchFamily="18" charset="0"/>
              </a:rPr>
              <a:t>potencijal</a:t>
            </a:r>
            <a:r>
              <a:rPr lang="en-US" sz="24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Century Gothic" pitchFamily="34" charset="0"/>
                <a:cs typeface="Times New Roman" pitchFamily="18" charset="0"/>
              </a:rPr>
              <a:t>za</a:t>
            </a:r>
            <a:r>
              <a:rPr lang="en-US" sz="24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Century Gothic" pitchFamily="34" charset="0"/>
                <a:cs typeface="Times New Roman" pitchFamily="18" charset="0"/>
              </a:rPr>
              <a:t>razvoj</a:t>
            </a:r>
            <a:r>
              <a:rPr lang="en-US" sz="24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Century Gothic" pitchFamily="34" charset="0"/>
                <a:cs typeface="Times New Roman" pitchFamily="18" charset="0"/>
              </a:rPr>
              <a:t>sopstvenog</a:t>
            </a:r>
            <a:r>
              <a:rPr lang="en-US" sz="24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latin typeface="Century Gothic" pitchFamily="34" charset="0"/>
                <a:cs typeface="Times New Roman" pitchFamily="18" charset="0"/>
              </a:rPr>
              <a:t>biznisa</a:t>
            </a:r>
            <a:r>
              <a:rPr lang="sr-Latn-RS" sz="2400" b="0" dirty="0" smtClean="0">
                <a:latin typeface="Century Gothic" pitchFamily="34" charset="0"/>
                <a:cs typeface="Times New Roman" pitchFamily="18" charset="0"/>
              </a:rPr>
              <a:t>?</a:t>
            </a:r>
            <a:endParaRPr lang="en-US" sz="2400" b="0" dirty="0">
              <a:latin typeface="Century Gothic" pitchFamily="34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898601723457133"/>
          <c:y val="5.2325581395348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994448702761714"/>
          <c:y val="0.21501937984496125"/>
          <c:w val="0.55695816783963947"/>
          <c:h val="0.7694767441860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Sheet21!$B$1:$B$2</c:f>
              <c:strCache>
                <c:ptCount val="1"/>
                <c:pt idx="0">
                  <c:v>U kom sektoru smatrate da je najveći potencijal za razvoj sopstvenog biznisa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7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Lbls>
            <c:dLbl>
              <c:idx val="4"/>
              <c:layout>
                <c:manualLayout>
                  <c:x val="0"/>
                  <c:y val="-3.8759689922480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064896755162241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94985250737463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6224188790560472E-2"/>
                  <c:y val="1.9379844961240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Century Gothic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Sheet21!$A$3:$A$15</c:f>
              <c:strCache>
                <c:ptCount val="13"/>
                <c:pt idx="0">
                  <c:v> Poljoprivreda, ribarstvo i šumarstvo </c:v>
                </c:pt>
                <c:pt idx="1">
                  <c:v> Informisanje i komunikacije </c:v>
                </c:pt>
                <c:pt idx="2">
                  <c:v> Stručne, naučne, inovacione i tehničke delatnosti </c:v>
                </c:pt>
                <c:pt idx="3">
                  <c:v>Poslovanje nekretninama </c:v>
                </c:pt>
                <c:pt idx="4">
                  <c:v>Usluge smeštaja i ishrane </c:v>
                </c:pt>
                <c:pt idx="5">
                  <c:v>Trgovina na veliko i trgovina na malo</c:v>
                </c:pt>
                <c:pt idx="6">
                  <c:v>Građevinarstvo -</c:v>
                </c:pt>
                <c:pt idx="7">
                  <c:v> Prerađivačka industrija </c:v>
                </c:pt>
                <c:pt idx="8">
                  <c:v> Finansijske delatnosti i delatnost osiguranja </c:v>
                </c:pt>
                <c:pt idx="9">
                  <c:v> Zdravstvena i socijalna zaštita </c:v>
                </c:pt>
                <c:pt idx="10">
                  <c:v> Umetnost, zabava i rekreacija </c:v>
                </c:pt>
                <c:pt idx="11">
                  <c:v>Ostale uslužne delatnosti </c:v>
                </c:pt>
                <c:pt idx="12">
                  <c:v>Procenat ispitanika koji se nije izjasnio povodom ovog pitanja</c:v>
                </c:pt>
              </c:strCache>
            </c:strRef>
          </c:cat>
          <c:val>
            <c:numRef>
              <c:f>Sheet21!$B$3:$B$15</c:f>
              <c:numCache>
                <c:formatCode>0.00%</c:formatCode>
                <c:ptCount val="13"/>
                <c:pt idx="0">
                  <c:v>0.20699999999999999</c:v>
                </c:pt>
                <c:pt idx="1">
                  <c:v>0.16600000000000001</c:v>
                </c:pt>
                <c:pt idx="2">
                  <c:v>8.7999999999999995E-2</c:v>
                </c:pt>
                <c:pt idx="3">
                  <c:v>8.3000000000000004E-2</c:v>
                </c:pt>
                <c:pt idx="4">
                  <c:v>8.1000000000000003E-2</c:v>
                </c:pt>
                <c:pt idx="5">
                  <c:v>6.9000000000000006E-2</c:v>
                </c:pt>
                <c:pt idx="6">
                  <c:v>5.7000000000000002E-2</c:v>
                </c:pt>
                <c:pt idx="7">
                  <c:v>5.5E-2</c:v>
                </c:pt>
                <c:pt idx="8">
                  <c:v>5.3999999999999999E-2</c:v>
                </c:pt>
                <c:pt idx="9">
                  <c:v>4.3999999999999997E-2</c:v>
                </c:pt>
                <c:pt idx="10">
                  <c:v>3.5999999999999997E-2</c:v>
                </c:pt>
                <c:pt idx="11">
                  <c:v>1.7999999999999999E-2</c:v>
                </c:pt>
                <c:pt idx="12">
                  <c:v>4.2000000000000003E-2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1596160"/>
        <c:axId val="141628544"/>
      </c:barChart>
      <c:catAx>
        <c:axId val="1415961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en-US"/>
          </a:p>
        </c:txPr>
        <c:crossAx val="141628544"/>
        <c:crosses val="autoZero"/>
        <c:auto val="1"/>
        <c:lblAlgn val="ctr"/>
        <c:lblOffset val="100"/>
        <c:noMultiLvlLbl val="0"/>
      </c:catAx>
      <c:valAx>
        <c:axId val="141628544"/>
        <c:scaling>
          <c:orientation val="minMax"/>
        </c:scaling>
        <c:delete val="1"/>
        <c:axPos val="b"/>
        <c:majorGridlines/>
        <c:numFmt formatCode="0.00%" sourceLinked="1"/>
        <c:majorTickMark val="out"/>
        <c:minorTickMark val="none"/>
        <c:tickLblPos val="nextTo"/>
        <c:crossAx val="1415961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>
                <a:latin typeface="Century Gothic" pitchFamily="34" charset="0"/>
              </a:defRPr>
            </a:pP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U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kojoj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meri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smatrate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da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država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stimuliše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pokretanje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sopstvenog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biznisa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?</a:t>
            </a:r>
          </a:p>
        </c:rich>
      </c:tx>
      <c:layout>
        <c:manualLayout>
          <c:xMode val="edge"/>
          <c:yMode val="edge"/>
          <c:x val="0.14926614173228347"/>
          <c:y val="6.540075730608226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9997066928652707"/>
          <c:w val="0.67747106895728948"/>
          <c:h val="0.80002933071347293"/>
        </c:manualLayout>
      </c:layout>
      <c:pie3DChart>
        <c:varyColors val="1"/>
        <c:ser>
          <c:idx val="0"/>
          <c:order val="0"/>
          <c:tx>
            <c:strRef>
              <c:f>Sheet22!$B$2</c:f>
              <c:strCache>
                <c:ptCount val="1"/>
                <c:pt idx="0">
                  <c:v> U kojoj meri smatrate da država stimuliše pokretanje sopstvenog biznisa?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>
                    <a:latin typeface="Century Gothic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Sheet22!$A$3:$A$6</c:f>
              <c:strCache>
                <c:ptCount val="4"/>
                <c:pt idx="0">
                  <c:v>NIMALO </c:v>
                </c:pt>
                <c:pt idx="1">
                  <c:v>MALO </c:v>
                </c:pt>
                <c:pt idx="2">
                  <c:v>VEOMA </c:v>
                </c:pt>
                <c:pt idx="3">
                  <c:v>Procenat ispitanika koji se nije izjasnio povodom ovog pitanja</c:v>
                </c:pt>
              </c:strCache>
            </c:strRef>
          </c:cat>
          <c:val>
            <c:numRef>
              <c:f>Sheet22!$B$3:$B$6</c:f>
              <c:numCache>
                <c:formatCode>0.00%</c:formatCode>
                <c:ptCount val="4"/>
                <c:pt idx="0">
                  <c:v>0.41199999999999998</c:v>
                </c:pt>
                <c:pt idx="1">
                  <c:v>0.52900000000000003</c:v>
                </c:pt>
                <c:pt idx="2">
                  <c:v>4.8000000000000001E-2</c:v>
                </c:pt>
                <c:pt idx="3">
                  <c:v>1.0999999999999999E-2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308369124314007"/>
          <c:y val="0.29849709621015358"/>
          <c:w val="0.30691630875685988"/>
          <c:h val="0.57714117079087446"/>
        </c:manualLayout>
      </c:layout>
      <c:overlay val="0"/>
      <c:txPr>
        <a:bodyPr/>
        <a:lstStyle/>
        <a:p>
          <a:pPr>
            <a:defRPr sz="16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Da li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ste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upoznati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sa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republičkim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fondovima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za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razvoj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Century Gothic" pitchFamily="34" charset="0"/>
                <a:cs typeface="Times New Roman" pitchFamily="18" charset="0"/>
              </a:rPr>
              <a:t>preduzetništva</a:t>
            </a:r>
            <a:r>
              <a:rPr lang="en-US" sz="2800" b="0" dirty="0">
                <a:latin typeface="Century Gothic" pitchFamily="34" charset="0"/>
                <a:cs typeface="Times New Roman" pitchFamily="18" charset="0"/>
              </a:rPr>
              <a:t>? </a:t>
            </a:r>
          </a:p>
        </c:rich>
      </c:tx>
      <c:layout>
        <c:manualLayout>
          <c:xMode val="edge"/>
          <c:yMode val="edge"/>
          <c:x val="0.1252630370580241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5789475865378624E-2"/>
          <c:y val="0.24584085996603366"/>
          <c:w val="0.53981924849001905"/>
          <c:h val="0.75415914003396622"/>
        </c:manualLayout>
      </c:layout>
      <c:pieChart>
        <c:varyColors val="1"/>
        <c:ser>
          <c:idx val="0"/>
          <c:order val="0"/>
          <c:tx>
            <c:strRef>
              <c:f>Sheet23!$B$2</c:f>
              <c:strCache>
                <c:ptCount val="1"/>
                <c:pt idx="0">
                  <c:v>Da li ste upoznati sa republičkim fondovima za razvoj preduzetništva? 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2"/>
              <c:layout>
                <c:manualLayout>
                  <c:x val="-0.11488964150982753"/>
                  <c:y val="-5.9394202562914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Century Gothic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Sheet23!$A$3:$A$5</c:f>
              <c:strCache>
                <c:ptCount val="3"/>
                <c:pt idx="0">
                  <c:v>DA </c:v>
                </c:pt>
                <c:pt idx="1">
                  <c:v>NE </c:v>
                </c:pt>
                <c:pt idx="2">
                  <c:v>Procenat ispitanika koji se nije izjasnio povodom ovog pitanja</c:v>
                </c:pt>
              </c:strCache>
            </c:strRef>
          </c:cat>
          <c:val>
            <c:numRef>
              <c:f>Sheet23!$B$3:$B$5</c:f>
              <c:numCache>
                <c:formatCode>0.00%</c:formatCode>
                <c:ptCount val="3"/>
                <c:pt idx="0">
                  <c:v>0.19400000000000001</c:v>
                </c:pt>
                <c:pt idx="1">
                  <c:v>0.79400000000000004</c:v>
                </c:pt>
                <c:pt idx="2">
                  <c:v>1.2E-2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828192223394761"/>
          <c:y val="0.30943569553805772"/>
          <c:w val="0.33859639986136203"/>
          <c:h val="0.57695482606927651"/>
        </c:manualLayout>
      </c:layout>
      <c:overlay val="0"/>
      <c:txPr>
        <a:bodyPr/>
        <a:lstStyle/>
        <a:p>
          <a:pPr>
            <a:defRPr sz="16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4800"/>
            </a:pPr>
            <a:r>
              <a:rPr lang="sr-Latn-RS" sz="4800" b="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Tip fakulteta</a:t>
            </a:r>
            <a:r>
              <a:rPr lang="sr-Latn-RS" sz="4800" b="0" baseline="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endParaRPr lang="sr-Latn-RS" sz="4800" b="0" dirty="0" smtClean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5831012442889084"/>
          <c:y val="2.63157894736842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304170312044331E-2"/>
          <c:y val="0.20974495786710873"/>
          <c:w val="0.53758688150092349"/>
          <c:h val="0.76393925265920704"/>
        </c:manualLayout>
      </c:layout>
      <c:doughnutChart>
        <c:varyColors val="1"/>
        <c:ser>
          <c:idx val="0"/>
          <c:order val="0"/>
          <c:tx>
            <c:strRef>
              <c:f>Sheet3!$B$1</c:f>
              <c:strCache>
                <c:ptCount val="1"/>
                <c:pt idx="0">
                  <c:v>Tip fakulteta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>
                    <a:latin typeface="Century Gothic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Sheet3!$A$2:$A$5</c:f>
              <c:strCache>
                <c:ptCount val="4"/>
                <c:pt idx="0">
                  <c:v>DRUŠTVENO HUMANISTIČKE NAUKE</c:v>
                </c:pt>
                <c:pt idx="1">
                  <c:v>PRIRODNO MATEMATIČKE NAUKE </c:v>
                </c:pt>
                <c:pt idx="2">
                  <c:v>MEDICINSKE NAUKE </c:v>
                </c:pt>
                <c:pt idx="3">
                  <c:v>TEHNIČKO TEHNOLOŠKE NAUKE </c:v>
                </c:pt>
              </c:strCache>
            </c:strRef>
          </c:cat>
          <c:val>
            <c:numRef>
              <c:f>Sheet3!$B$2:$B$5</c:f>
              <c:numCache>
                <c:formatCode>0.00%</c:formatCode>
                <c:ptCount val="4"/>
                <c:pt idx="0">
                  <c:v>0.373</c:v>
                </c:pt>
                <c:pt idx="1">
                  <c:v>0.19600000000000001</c:v>
                </c:pt>
                <c:pt idx="2">
                  <c:v>0.154</c:v>
                </c:pt>
                <c:pt idx="3">
                  <c:v>0.27800000000000002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25872460386896"/>
          <c:y val="0.4589806948473546"/>
          <c:w val="0.3874656119373967"/>
          <c:h val="0.39535588479071693"/>
        </c:manualLayout>
      </c:layout>
      <c:overlay val="0"/>
      <c:txPr>
        <a:bodyPr/>
        <a:lstStyle/>
        <a:p>
          <a:pPr>
            <a:defRPr sz="14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4800" b="0">
                <a:latin typeface="Century Gothic" pitchFamily="34" charset="0"/>
              </a:defRPr>
            </a:pPr>
            <a:r>
              <a:rPr lang="en-US" sz="4800" b="0" dirty="0" err="1">
                <a:latin typeface="Century Gothic" pitchFamily="34" charset="0"/>
                <a:cs typeface="Times New Roman" pitchFamily="18" charset="0"/>
              </a:rPr>
              <a:t>Godina</a:t>
            </a:r>
            <a:r>
              <a:rPr lang="en-US" sz="4800" b="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Century Gothic" pitchFamily="34" charset="0"/>
                <a:cs typeface="Times New Roman" pitchFamily="18" charset="0"/>
              </a:rPr>
              <a:t>studija</a:t>
            </a:r>
            <a:endParaRPr lang="en-US" sz="4800" b="0" dirty="0">
              <a:latin typeface="Century Gothic" pitchFamily="34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54620462046204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654815055334583E-2"/>
          <c:y val="0.20193122598805585"/>
          <c:w val="0.56662526720242434"/>
          <c:h val="0.79656015824108939"/>
        </c:manualLayout>
      </c:layout>
      <c:doughnutChart>
        <c:varyColors val="1"/>
        <c:ser>
          <c:idx val="0"/>
          <c:order val="0"/>
          <c:tx>
            <c:strRef>
              <c:f>Sheet4!$B$2</c:f>
              <c:strCache>
                <c:ptCount val="1"/>
                <c:pt idx="0">
                  <c:v>Godina studija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0070C0"/>
              </a:solidFill>
            </c:spPr>
          </c:dPt>
          <c:dLbls>
            <c:dLbl>
              <c:idx val="4"/>
              <c:layout>
                <c:manualLayout>
                  <c:x val="-1.9801980198019802E-2"/>
                  <c:y val="2.1026430885873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Century Gothic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Sheet4!$A$3:$A$8</c:f>
              <c:strCache>
                <c:ptCount val="6"/>
                <c:pt idx="0">
                  <c:v>PRVA </c:v>
                </c:pt>
                <c:pt idx="1">
                  <c:v>DRUGA </c:v>
                </c:pt>
                <c:pt idx="2">
                  <c:v>TREĆA </c:v>
                </c:pt>
                <c:pt idx="3">
                  <c:v>ČETVRTA </c:v>
                </c:pt>
                <c:pt idx="4">
                  <c:v>DRUGO </c:v>
                </c:pt>
                <c:pt idx="5">
                  <c:v>Procenat ispitanika koji se nije izjasnio povodom ovog pitanja</c:v>
                </c:pt>
              </c:strCache>
            </c:strRef>
          </c:cat>
          <c:val>
            <c:numRef>
              <c:f>Sheet4!$B$3:$B$8</c:f>
              <c:numCache>
                <c:formatCode>0%</c:formatCode>
                <c:ptCount val="6"/>
                <c:pt idx="0" formatCode="0.00%">
                  <c:v>0.23100000000000001</c:v>
                </c:pt>
                <c:pt idx="1">
                  <c:v>0.25</c:v>
                </c:pt>
                <c:pt idx="2" formatCode="0.00%">
                  <c:v>0.25900000000000001</c:v>
                </c:pt>
                <c:pt idx="3" formatCode="0.00%">
                  <c:v>0.14499999999999999</c:v>
                </c:pt>
                <c:pt idx="4" formatCode="0.00%">
                  <c:v>0.112</c:v>
                </c:pt>
                <c:pt idx="5" formatCode="0.00%">
                  <c:v>3.0000000000000001E-3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401600790000265"/>
          <c:y val="0.17704619043290773"/>
          <c:w val="0.37570567292949769"/>
          <c:h val="0.42921882504635334"/>
        </c:manualLayout>
      </c:layout>
      <c:overlay val="0"/>
      <c:txPr>
        <a:bodyPr/>
        <a:lstStyle/>
        <a:p>
          <a:pPr>
            <a:defRPr sz="14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620316482178858"/>
          <c:w val="0.66101340096910965"/>
          <c:h val="0.75346323557381412"/>
        </c:manualLayout>
      </c:layout>
      <c:pie3DChart>
        <c:varyColors val="1"/>
        <c:ser>
          <c:idx val="0"/>
          <c:order val="0"/>
          <c:tx>
            <c:strRef>
              <c:f>Sheet5!$B$2</c:f>
              <c:strCache>
                <c:ptCount val="1"/>
                <c:pt idx="0">
                  <c:v>Kojim se navedenim aktivnostima najčešće bavite?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latin typeface="Century Gothic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Sheet5!$A$3:$A$8</c:f>
              <c:strCache>
                <c:ptCount val="6"/>
                <c:pt idx="0">
                  <c:v>Studentske organizacije </c:v>
                </c:pt>
                <c:pt idx="1">
                  <c:v>Nevladine organizacije</c:v>
                </c:pt>
                <c:pt idx="2">
                  <c:v>Obrazovni programi </c:v>
                </c:pt>
                <c:pt idx="3">
                  <c:v>Posao </c:v>
                </c:pt>
                <c:pt idx="4">
                  <c:v>Ništa od navedenog </c:v>
                </c:pt>
                <c:pt idx="5">
                  <c:v>Procenat ispitanika koji se nije izjasnio povodom ovog pitanja</c:v>
                </c:pt>
              </c:strCache>
            </c:strRef>
          </c:cat>
          <c:val>
            <c:numRef>
              <c:f>Sheet5!$B$3:$B$8</c:f>
              <c:numCache>
                <c:formatCode>0.00%</c:formatCode>
                <c:ptCount val="6"/>
                <c:pt idx="0">
                  <c:v>0.14899999999999999</c:v>
                </c:pt>
                <c:pt idx="1">
                  <c:v>5.5E-2</c:v>
                </c:pt>
                <c:pt idx="2" formatCode="0%">
                  <c:v>0.21</c:v>
                </c:pt>
                <c:pt idx="3">
                  <c:v>9.6000000000000002E-2</c:v>
                </c:pt>
                <c:pt idx="4">
                  <c:v>0.48499999999999999</c:v>
                </c:pt>
                <c:pt idx="5">
                  <c:v>5.0000000000000001E-3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455771754492232"/>
          <c:y val="0.20402468713149988"/>
          <c:w val="0.32903202604482135"/>
          <c:h val="0.76580318764502275"/>
        </c:manualLayout>
      </c:layout>
      <c:overlay val="0"/>
      <c:txPr>
        <a:bodyPr/>
        <a:lstStyle/>
        <a:p>
          <a:pPr>
            <a:defRPr sz="16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Sheet6!$B$2</c:f>
              <c:strCache>
                <c:ptCount val="1"/>
                <c:pt idx="0">
                  <c:v>Koliko smatrate da ste obavešteni o preduzetništvu?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1.2280563613758807E-2"/>
                  <c:y val="-1.932367149758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298245614035089E-2"/>
                  <c:y val="-1.932367149758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052631578947368E-2"/>
                  <c:y val="-2.1739130434782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298245614035089E-2"/>
                  <c:y val="-2.415458937198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Century Gothic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Sheet6!$A$3:$A$6</c:f>
              <c:strCache>
                <c:ptCount val="4"/>
                <c:pt idx="0">
                  <c:v>Nimalo </c:v>
                </c:pt>
                <c:pt idx="1">
                  <c:v>Malo</c:v>
                </c:pt>
                <c:pt idx="2">
                  <c:v>Veoma</c:v>
                </c:pt>
                <c:pt idx="3">
                  <c:v>Procenat ispitanika koji se nije izjasnio povodom ovog pitanja</c:v>
                </c:pt>
              </c:strCache>
            </c:strRef>
          </c:cat>
          <c:val>
            <c:numRef>
              <c:f>Sheet6!$B$3:$B$6</c:f>
              <c:numCache>
                <c:formatCode>0.00%</c:formatCode>
                <c:ptCount val="4"/>
                <c:pt idx="0">
                  <c:v>0.246</c:v>
                </c:pt>
                <c:pt idx="1">
                  <c:v>0.627</c:v>
                </c:pt>
                <c:pt idx="2" formatCode="0%">
                  <c:v>0.12</c:v>
                </c:pt>
                <c:pt idx="3">
                  <c:v>7.0000000000000001E-3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607360"/>
        <c:axId val="22707584"/>
        <c:axId val="0"/>
      </c:bar3DChart>
      <c:catAx>
        <c:axId val="22607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entury Gothic" pitchFamily="34" charset="0"/>
              </a:defRPr>
            </a:pPr>
            <a:endParaRPr lang="en-US"/>
          </a:p>
        </c:txPr>
        <c:crossAx val="22707584"/>
        <c:crosses val="autoZero"/>
        <c:auto val="1"/>
        <c:lblAlgn val="ctr"/>
        <c:lblOffset val="100"/>
        <c:noMultiLvlLbl val="0"/>
      </c:catAx>
      <c:valAx>
        <c:axId val="22707584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226073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Sheet7!$A$4</c:f>
              <c:strCache>
                <c:ptCount val="1"/>
                <c:pt idx="0">
                  <c:v>Nimalo</c:v>
                </c:pt>
              </c:strCache>
            </c:strRef>
          </c:tx>
          <c:invertIfNegative val="0"/>
          <c:cat>
            <c:strRef>
              <c:f>Sheet7!$B$3:$H$3</c:f>
              <c:strCache>
                <c:ptCount val="7"/>
                <c:pt idx="0">
                  <c:v>AMBICIJA</c:v>
                </c:pt>
                <c:pt idx="1">
                  <c:v>POČETNI KAPITAL</c:v>
                </c:pt>
                <c:pt idx="2">
                  <c:v>KONTAKTI</c:v>
                </c:pt>
                <c:pt idx="3">
                  <c:v>ISTRAJNOST</c:v>
                </c:pt>
                <c:pt idx="4">
                  <c:v>INFORMISANOST</c:v>
                </c:pt>
                <c:pt idx="5">
                  <c:v>INOVATIVNOST</c:v>
                </c:pt>
                <c:pt idx="6">
                  <c:v>SPREMNOST NA RIZIK</c:v>
                </c:pt>
              </c:strCache>
            </c:strRef>
          </c:cat>
          <c:val>
            <c:numRef>
              <c:f>Sheet7!$B$4:$H$4</c:f>
              <c:numCache>
                <c:formatCode>0.00%</c:formatCode>
                <c:ptCount val="7"/>
                <c:pt idx="0">
                  <c:v>6.0000000000000001E-3</c:v>
                </c:pt>
                <c:pt idx="1">
                  <c:v>1.0999999999999999E-2</c:v>
                </c:pt>
                <c:pt idx="2">
                  <c:v>5.0000000000000001E-3</c:v>
                </c:pt>
                <c:pt idx="3">
                  <c:v>4.0000000000000001E-3</c:v>
                </c:pt>
                <c:pt idx="4">
                  <c:v>6.0000000000000001E-3</c:v>
                </c:pt>
                <c:pt idx="5">
                  <c:v>1.0999999999999999E-2</c:v>
                </c:pt>
                <c:pt idx="6">
                  <c:v>6.0000000000000001E-3</c:v>
                </c:pt>
              </c:numCache>
            </c:numRef>
          </c:val>
        </c:ser>
        <c:ser>
          <c:idx val="1"/>
          <c:order val="1"/>
          <c:tx>
            <c:strRef>
              <c:f>Sheet7!$A$5</c:f>
              <c:strCache>
                <c:ptCount val="1"/>
                <c:pt idx="0">
                  <c:v>Veoma malo</c:v>
                </c:pt>
              </c:strCache>
            </c:strRef>
          </c:tx>
          <c:invertIfNegative val="0"/>
          <c:cat>
            <c:strRef>
              <c:f>Sheet7!$B$3:$H$3</c:f>
              <c:strCache>
                <c:ptCount val="7"/>
                <c:pt idx="0">
                  <c:v>AMBICIJA</c:v>
                </c:pt>
                <c:pt idx="1">
                  <c:v>POČETNI KAPITAL</c:v>
                </c:pt>
                <c:pt idx="2">
                  <c:v>KONTAKTI</c:v>
                </c:pt>
                <c:pt idx="3">
                  <c:v>ISTRAJNOST</c:v>
                </c:pt>
                <c:pt idx="4">
                  <c:v>INFORMISANOST</c:v>
                </c:pt>
                <c:pt idx="5">
                  <c:v>INOVATIVNOST</c:v>
                </c:pt>
                <c:pt idx="6">
                  <c:v>SPREMNOST NA RIZIK</c:v>
                </c:pt>
              </c:strCache>
            </c:strRef>
          </c:cat>
          <c:val>
            <c:numRef>
              <c:f>Sheet7!$B$5:$H$5</c:f>
              <c:numCache>
                <c:formatCode>0.00%</c:formatCode>
                <c:ptCount val="7"/>
                <c:pt idx="0">
                  <c:v>3.3000000000000002E-2</c:v>
                </c:pt>
                <c:pt idx="1">
                  <c:v>8.8999999999999996E-2</c:v>
                </c:pt>
                <c:pt idx="2">
                  <c:v>9.5000000000000001E-2</c:v>
                </c:pt>
                <c:pt idx="3">
                  <c:v>2.8000000000000001E-2</c:v>
                </c:pt>
                <c:pt idx="4">
                  <c:v>6.0999999999999999E-2</c:v>
                </c:pt>
                <c:pt idx="5">
                  <c:v>0.107</c:v>
                </c:pt>
                <c:pt idx="6">
                  <c:v>9.0999999999999998E-2</c:v>
                </c:pt>
              </c:numCache>
            </c:numRef>
          </c:val>
        </c:ser>
        <c:ser>
          <c:idx val="2"/>
          <c:order val="2"/>
          <c:tx>
            <c:strRef>
              <c:f>Sheet7!$A$6</c:f>
              <c:strCache>
                <c:ptCount val="1"/>
                <c:pt idx="0">
                  <c:v>U velikoj meri</c:v>
                </c:pt>
              </c:strCache>
            </c:strRef>
          </c:tx>
          <c:invertIfNegative val="0"/>
          <c:cat>
            <c:strRef>
              <c:f>Sheet7!$B$3:$H$3</c:f>
              <c:strCache>
                <c:ptCount val="7"/>
                <c:pt idx="0">
                  <c:v>AMBICIJA</c:v>
                </c:pt>
                <c:pt idx="1">
                  <c:v>POČETNI KAPITAL</c:v>
                </c:pt>
                <c:pt idx="2">
                  <c:v>KONTAKTI</c:v>
                </c:pt>
                <c:pt idx="3">
                  <c:v>ISTRAJNOST</c:v>
                </c:pt>
                <c:pt idx="4">
                  <c:v>INFORMISANOST</c:v>
                </c:pt>
                <c:pt idx="5">
                  <c:v>INOVATIVNOST</c:v>
                </c:pt>
                <c:pt idx="6">
                  <c:v>SPREMNOST NA RIZIK</c:v>
                </c:pt>
              </c:strCache>
            </c:strRef>
          </c:cat>
          <c:val>
            <c:numRef>
              <c:f>Sheet7!$B$6:$H$6</c:f>
              <c:numCache>
                <c:formatCode>0.00%</c:formatCode>
                <c:ptCount val="7"/>
                <c:pt idx="0">
                  <c:v>0.34899999999999998</c:v>
                </c:pt>
                <c:pt idx="1">
                  <c:v>0.40200000000000002</c:v>
                </c:pt>
                <c:pt idx="2">
                  <c:v>0.41599999999999998</c:v>
                </c:pt>
                <c:pt idx="3">
                  <c:v>0.29399999999999998</c:v>
                </c:pt>
                <c:pt idx="4">
                  <c:v>0.35399999999999998</c:v>
                </c:pt>
                <c:pt idx="5">
                  <c:v>0.377</c:v>
                </c:pt>
                <c:pt idx="6">
                  <c:v>0.35799999999999998</c:v>
                </c:pt>
              </c:numCache>
            </c:numRef>
          </c:val>
        </c:ser>
        <c:ser>
          <c:idx val="3"/>
          <c:order val="3"/>
          <c:tx>
            <c:strRef>
              <c:f>Sheet7!$A$7</c:f>
              <c:strCache>
                <c:ptCount val="1"/>
                <c:pt idx="0">
                  <c:v>U potpunosti</c:v>
                </c:pt>
              </c:strCache>
            </c:strRef>
          </c:tx>
          <c:invertIfNegative val="0"/>
          <c:cat>
            <c:strRef>
              <c:f>Sheet7!$B$3:$H$3</c:f>
              <c:strCache>
                <c:ptCount val="7"/>
                <c:pt idx="0">
                  <c:v>AMBICIJA</c:v>
                </c:pt>
                <c:pt idx="1">
                  <c:v>POČETNI KAPITAL</c:v>
                </c:pt>
                <c:pt idx="2">
                  <c:v>KONTAKTI</c:v>
                </c:pt>
                <c:pt idx="3">
                  <c:v>ISTRAJNOST</c:v>
                </c:pt>
                <c:pt idx="4">
                  <c:v>INFORMISANOST</c:v>
                </c:pt>
                <c:pt idx="5">
                  <c:v>INOVATIVNOST</c:v>
                </c:pt>
                <c:pt idx="6">
                  <c:v>SPREMNOST NA RIZIK</c:v>
                </c:pt>
              </c:strCache>
            </c:strRef>
          </c:cat>
          <c:val>
            <c:numRef>
              <c:f>Sheet7!$B$7:$H$7</c:f>
              <c:numCache>
                <c:formatCode>0.00%</c:formatCode>
                <c:ptCount val="7"/>
                <c:pt idx="0">
                  <c:v>0.55100000000000005</c:v>
                </c:pt>
                <c:pt idx="1">
                  <c:v>0.42799999999999999</c:v>
                </c:pt>
                <c:pt idx="2">
                  <c:v>0.41099999999999998</c:v>
                </c:pt>
                <c:pt idx="3">
                  <c:v>0.60599999999999998</c:v>
                </c:pt>
                <c:pt idx="4">
                  <c:v>0.51100000000000001</c:v>
                </c:pt>
                <c:pt idx="5">
                  <c:v>0.433</c:v>
                </c:pt>
                <c:pt idx="6" formatCode="0%">
                  <c:v>0.46</c:v>
                </c:pt>
              </c:numCache>
            </c:numRef>
          </c:val>
        </c:ser>
        <c:ser>
          <c:idx val="4"/>
          <c:order val="4"/>
          <c:tx>
            <c:strRef>
              <c:f>Sheet7!$A$8</c:f>
              <c:strCache>
                <c:ptCount val="1"/>
                <c:pt idx="0">
                  <c:v>Ne znam</c:v>
                </c:pt>
              </c:strCache>
            </c:strRef>
          </c:tx>
          <c:invertIfNegative val="0"/>
          <c:cat>
            <c:strRef>
              <c:f>Sheet7!$B$3:$H$3</c:f>
              <c:strCache>
                <c:ptCount val="7"/>
                <c:pt idx="0">
                  <c:v>AMBICIJA</c:v>
                </c:pt>
                <c:pt idx="1">
                  <c:v>POČETNI KAPITAL</c:v>
                </c:pt>
                <c:pt idx="2">
                  <c:v>KONTAKTI</c:v>
                </c:pt>
                <c:pt idx="3">
                  <c:v>ISTRAJNOST</c:v>
                </c:pt>
                <c:pt idx="4">
                  <c:v>INFORMISANOST</c:v>
                </c:pt>
                <c:pt idx="5">
                  <c:v>INOVATIVNOST</c:v>
                </c:pt>
                <c:pt idx="6">
                  <c:v>SPREMNOST NA RIZIK</c:v>
                </c:pt>
              </c:strCache>
            </c:strRef>
          </c:cat>
          <c:val>
            <c:numRef>
              <c:f>Sheet7!$B$8:$H$8</c:f>
              <c:numCache>
                <c:formatCode>0.00%</c:formatCode>
                <c:ptCount val="7"/>
                <c:pt idx="0">
                  <c:v>5.2999999999999999E-2</c:v>
                </c:pt>
                <c:pt idx="1">
                  <c:v>6.0999999999999999E-2</c:v>
                </c:pt>
                <c:pt idx="2">
                  <c:v>6.3E-2</c:v>
                </c:pt>
                <c:pt idx="3">
                  <c:v>6.0999999999999999E-2</c:v>
                </c:pt>
                <c:pt idx="4">
                  <c:v>5.8999999999999997E-2</c:v>
                </c:pt>
                <c:pt idx="5">
                  <c:v>6.3E-2</c:v>
                </c:pt>
                <c:pt idx="6">
                  <c:v>7.8E-2</c:v>
                </c:pt>
              </c:numCache>
            </c:numRef>
          </c:val>
        </c:ser>
        <c:ser>
          <c:idx val="5"/>
          <c:order val="5"/>
          <c:tx>
            <c:strRef>
              <c:f>Sheet7!$A$9</c:f>
              <c:strCache>
                <c:ptCount val="1"/>
                <c:pt idx="0">
                  <c:v>Procenat ispitanika koji se nije izjasnio povodom ovog pitanja</c:v>
                </c:pt>
              </c:strCache>
            </c:strRef>
          </c:tx>
          <c:invertIfNegative val="0"/>
          <c:cat>
            <c:strRef>
              <c:f>Sheet7!$B$3:$H$3</c:f>
              <c:strCache>
                <c:ptCount val="7"/>
                <c:pt idx="0">
                  <c:v>AMBICIJA</c:v>
                </c:pt>
                <c:pt idx="1">
                  <c:v>POČETNI KAPITAL</c:v>
                </c:pt>
                <c:pt idx="2">
                  <c:v>KONTAKTI</c:v>
                </c:pt>
                <c:pt idx="3">
                  <c:v>ISTRAJNOST</c:v>
                </c:pt>
                <c:pt idx="4">
                  <c:v>INFORMISANOST</c:v>
                </c:pt>
                <c:pt idx="5">
                  <c:v>INOVATIVNOST</c:v>
                </c:pt>
                <c:pt idx="6">
                  <c:v>SPREMNOST NA RIZIK</c:v>
                </c:pt>
              </c:strCache>
            </c:strRef>
          </c:cat>
          <c:val>
            <c:numRef>
              <c:f>Sheet7!$B$9:$H$9</c:f>
              <c:numCache>
                <c:formatCode>0.00%</c:formatCode>
                <c:ptCount val="7"/>
                <c:pt idx="0">
                  <c:v>8.0000000000000002E-3</c:v>
                </c:pt>
                <c:pt idx="1">
                  <c:v>8.9999999999999993E-3</c:v>
                </c:pt>
                <c:pt idx="2" formatCode="0%">
                  <c:v>0.01</c:v>
                </c:pt>
                <c:pt idx="3">
                  <c:v>7.0000000000000001E-3</c:v>
                </c:pt>
                <c:pt idx="4">
                  <c:v>8.9999999999999993E-3</c:v>
                </c:pt>
                <c:pt idx="5">
                  <c:v>8.9999999999999993E-3</c:v>
                </c:pt>
                <c:pt idx="6">
                  <c:v>7.0000000000000001E-3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158464"/>
        <c:axId val="52160000"/>
        <c:axId val="0"/>
      </c:bar3DChart>
      <c:catAx>
        <c:axId val="52158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en-US"/>
          </a:p>
        </c:txPr>
        <c:crossAx val="52160000"/>
        <c:crosses val="autoZero"/>
        <c:auto val="1"/>
        <c:lblAlgn val="ctr"/>
        <c:lblOffset val="100"/>
        <c:noMultiLvlLbl val="0"/>
      </c:catAx>
      <c:valAx>
        <c:axId val="52160000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52158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49131020784568"/>
          <c:y val="0.123812448513032"/>
          <c:w val="0.32666786964129485"/>
          <c:h val="0.51295363079615053"/>
        </c:manualLayout>
      </c:layout>
      <c:overlay val="0"/>
      <c:txPr>
        <a:bodyPr/>
        <a:lstStyle/>
        <a:p>
          <a:pPr>
            <a:defRPr sz="14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880471022203308E-2"/>
          <c:y val="8.8686366092982749E-2"/>
          <c:w val="0.47706710647655531"/>
          <c:h val="0.91131363390701725"/>
        </c:manualLayout>
      </c:layout>
      <c:doughnutChart>
        <c:varyColors val="1"/>
        <c:ser>
          <c:idx val="0"/>
          <c:order val="0"/>
          <c:tx>
            <c:strRef>
              <c:f>Sheet8!$B$1:$B$2</c:f>
              <c:strCache>
                <c:ptCount val="1"/>
                <c:pt idx="0">
                  <c:v>Da li smatrate da je stečeno obrazovanje na fakultetu dovoljno za pokretanje privatnog biznisa?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600">
                    <a:latin typeface="Century Gothic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Sheet8!$A$3:$A$6</c:f>
              <c:strCache>
                <c:ptCount val="4"/>
                <c:pt idx="0">
                  <c:v>Da </c:v>
                </c:pt>
                <c:pt idx="1">
                  <c:v>Ne </c:v>
                </c:pt>
                <c:pt idx="2">
                  <c:v>Ne znam</c:v>
                </c:pt>
                <c:pt idx="3">
                  <c:v>Procenat ispitanika koji se nije izjasnio povodom ovog pitanja</c:v>
                </c:pt>
              </c:strCache>
            </c:strRef>
          </c:cat>
          <c:val>
            <c:numRef>
              <c:f>Sheet8!$B$3:$B$6</c:f>
              <c:numCache>
                <c:formatCode>0.00%</c:formatCode>
                <c:ptCount val="4"/>
                <c:pt idx="0">
                  <c:v>0.193</c:v>
                </c:pt>
                <c:pt idx="1">
                  <c:v>0.63900000000000001</c:v>
                </c:pt>
                <c:pt idx="2">
                  <c:v>0.161</c:v>
                </c:pt>
                <c:pt idx="3">
                  <c:v>7.0000000000000001E-3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2935057104348437"/>
          <c:y val="0.15567956697521623"/>
          <c:w val="0.41509387340095999"/>
          <c:h val="0.75265227909167609"/>
        </c:manualLayout>
      </c:layout>
      <c:overlay val="0"/>
      <c:txPr>
        <a:bodyPr/>
        <a:lstStyle/>
        <a:p>
          <a:pPr>
            <a:defRPr sz="16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000">
                <a:latin typeface="+mn-lt"/>
              </a:defRPr>
            </a:pPr>
            <a:r>
              <a:rPr lang="sr-Latn-RS" sz="2800" b="0" dirty="0" smtClean="0">
                <a:latin typeface="Century Gothic" pitchFamily="34" charset="0"/>
                <a:cs typeface="Times New Roman" pitchFamily="18" charset="0"/>
              </a:rPr>
              <a:t>Da</a:t>
            </a:r>
            <a:r>
              <a:rPr lang="sr-Latn-RS" sz="2800" b="0" baseline="0" dirty="0" smtClean="0">
                <a:latin typeface="Century Gothic" pitchFamily="34" charset="0"/>
                <a:cs typeface="Times New Roman" pitchFamily="18" charset="0"/>
              </a:rPr>
              <a:t> li sebe vidite kao zaposleno lice u:</a:t>
            </a:r>
            <a:endParaRPr lang="en-US" sz="2800" b="0" dirty="0">
              <a:latin typeface="Century Gothic" pitchFamily="34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Sheet9!$B$1:$B$2</c:f>
              <c:strCache>
                <c:ptCount val="1"/>
                <c:pt idx="0">
                  <c:v>Da li sebe vidite kao lice zaposleno u: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3"/>
              <c:layout>
                <c:manualLayout>
                  <c:x val="0"/>
                  <c:y val="-1.53508771929824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Century Gothic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Sheet9!$A$3:$A$7</c:f>
              <c:strCache>
                <c:ptCount val="5"/>
                <c:pt idx="0">
                  <c:v>Javni sektor </c:v>
                </c:pt>
                <c:pt idx="1">
                  <c:v>Privatni sektor </c:v>
                </c:pt>
                <c:pt idx="2">
                  <c:v>Nevladin sektor </c:v>
                </c:pt>
                <c:pt idx="3">
                  <c:v>Ne znam </c:v>
                </c:pt>
                <c:pt idx="4">
                  <c:v>Procenat ispitanika koji se nije izjasnio povodom ovog pitanja</c:v>
                </c:pt>
              </c:strCache>
            </c:strRef>
          </c:cat>
          <c:val>
            <c:numRef>
              <c:f>Sheet9!$B$3:$B$7</c:f>
              <c:numCache>
                <c:formatCode>0.00%</c:formatCode>
                <c:ptCount val="5"/>
                <c:pt idx="0">
                  <c:v>0.255</c:v>
                </c:pt>
                <c:pt idx="1">
                  <c:v>0.45300000000000001</c:v>
                </c:pt>
                <c:pt idx="2">
                  <c:v>5.8999999999999997E-2</c:v>
                </c:pt>
                <c:pt idx="3">
                  <c:v>0.224</c:v>
                </c:pt>
                <c:pt idx="4">
                  <c:v>8.9999999999999993E-3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636480"/>
        <c:axId val="29673728"/>
      </c:barChart>
      <c:catAx>
        <c:axId val="29636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entury Gothic" pitchFamily="34" charset="0"/>
              </a:defRPr>
            </a:pPr>
            <a:endParaRPr lang="en-US"/>
          </a:p>
        </c:txPr>
        <c:crossAx val="29673728"/>
        <c:crosses val="autoZero"/>
        <c:auto val="1"/>
        <c:lblAlgn val="ctr"/>
        <c:lblOffset val="100"/>
        <c:noMultiLvlLbl val="0"/>
      </c:catAx>
      <c:valAx>
        <c:axId val="29673728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296364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0.02885</cdr:x>
      <cdr:y>0.01449</cdr:y>
    </cdr:from>
    <cdr:to>
      <cdr:x>0.96154</cdr:x>
      <cdr:y>0.26087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76200"/>
          <a:ext cx="7391400" cy="1295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3200" dirty="0" smtClean="0">
              <a:latin typeface="Century Gothic" pitchFamily="34" charset="0"/>
            </a:rPr>
            <a:t>Kojim se navedenim aktivnostima najčešće bavite?</a:t>
          </a:r>
          <a:endParaRPr lang="en-US" sz="3200" dirty="0">
            <a:latin typeface="Century Gothic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F8D6E-2CE6-4470-AB1D-A3AFF130BACE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BA260-B9DF-48C5-951D-07CDB1316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6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2CC5-1145-45CB-97AF-2C04FB412485}" type="datetime1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7D5-82B7-47F2-9739-E75C63B799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3B7C-C45F-4D62-AC1C-E9C74E34755F}" type="datetime1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7D5-82B7-47F2-9739-E75C63B79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3CCF-7813-49DE-9A6C-0688960A4EB9}" type="datetime1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7D5-82B7-47F2-9739-E75C63B79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1D87-65B1-4A5B-8E06-A036D8D52969}" type="datetime1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7D5-82B7-47F2-9739-E75C63B79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4EAB-E37D-4030-AABA-36F7A1B35EAA}" type="datetime1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7D5-82B7-47F2-9739-E75C63B799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76A4-AEA2-425C-B5A6-9F83189E8945}" type="datetime1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7D5-82B7-47F2-9739-E75C63B79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441-7D7D-438C-A7B5-BB8F3BFC5D88}" type="datetime1">
              <a:rPr lang="en-US" smtClean="0"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7D5-82B7-47F2-9739-E75C63B79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B4A6-8CAE-44A3-873F-CBA1B1DF7CC0}" type="datetime1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7D5-82B7-47F2-9739-E75C63B79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68B2-AA15-4215-B78A-A04090871A40}" type="datetime1">
              <a:rPr lang="en-US" smtClean="0"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7D5-82B7-47F2-9739-E75C63B79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5305-41F7-474F-8606-119F5F6EFC25}" type="datetime1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7D5-82B7-47F2-9739-E75C63B79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50F1-DD98-4DE7-AD30-EFFC9F3B7640}" type="datetime1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7D5-82B7-47F2-9739-E75C63B79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EBAAEAC-4F15-4607-853D-FBCBC2490105}" type="datetime1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AFB7D5-82B7-47F2-9739-E75C63B799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3" b="1"/>
          <a:stretch/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03737"/>
              </p:ext>
            </p:extLst>
          </p:nvPr>
        </p:nvGraphicFramePr>
        <p:xfrm>
          <a:off x="0" y="1143000"/>
          <a:ext cx="9144000" cy="5152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9099" y="304800"/>
            <a:ext cx="792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entury Gothic" pitchFamily="34" charset="0"/>
                <a:cs typeface="Times New Roman" pitchFamily="18" charset="0"/>
              </a:rPr>
              <a:t>Šta</a:t>
            </a:r>
            <a:r>
              <a:rPr lang="en-US" sz="28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entury Gothic" pitchFamily="34" charset="0"/>
                <a:cs typeface="Times New Roman" pitchFamily="18" charset="0"/>
              </a:rPr>
              <a:t>smatrate</a:t>
            </a:r>
            <a:r>
              <a:rPr lang="en-US" sz="2800" dirty="0">
                <a:latin typeface="Century Gothic" pitchFamily="34" charset="0"/>
                <a:cs typeface="Times New Roman" pitchFamily="18" charset="0"/>
              </a:rPr>
              <a:t> da je </a:t>
            </a:r>
            <a:r>
              <a:rPr lang="en-US" sz="2800" dirty="0" err="1">
                <a:latin typeface="Century Gothic" pitchFamily="34" charset="0"/>
                <a:cs typeface="Times New Roman" pitchFamily="18" charset="0"/>
              </a:rPr>
              <a:t>neophodno</a:t>
            </a:r>
            <a:r>
              <a:rPr lang="en-US" sz="28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entury Gothic" pitchFamily="34" charset="0"/>
                <a:cs typeface="Times New Roman" pitchFamily="18" charset="0"/>
              </a:rPr>
              <a:t>prilikom</a:t>
            </a:r>
            <a:r>
              <a:rPr lang="en-US" sz="28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entury Gothic" pitchFamily="34" charset="0"/>
                <a:cs typeface="Times New Roman" pitchFamily="18" charset="0"/>
              </a:rPr>
              <a:t>pokretanja</a:t>
            </a:r>
            <a:r>
              <a:rPr lang="en-US" sz="28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entury Gothic" pitchFamily="34" charset="0"/>
                <a:cs typeface="Times New Roman" pitchFamily="18" charset="0"/>
              </a:rPr>
              <a:t>sopstvenog</a:t>
            </a:r>
            <a:r>
              <a:rPr lang="en-US" sz="28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entury Gothic" pitchFamily="34" charset="0"/>
                <a:cs typeface="Times New Roman" pitchFamily="18" charset="0"/>
              </a:rPr>
              <a:t>biznisa</a:t>
            </a:r>
            <a:r>
              <a:rPr lang="en-US" sz="2800" dirty="0">
                <a:latin typeface="Century Gothic" pitchFamily="34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268600"/>
              </p:ext>
            </p:extLst>
          </p:nvPr>
        </p:nvGraphicFramePr>
        <p:xfrm>
          <a:off x="381000" y="1828800"/>
          <a:ext cx="8458200" cy="436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5334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itchFamily="34" charset="0"/>
                <a:cs typeface="Times New Roman" pitchFamily="18" charset="0"/>
              </a:rPr>
              <a:t>Da li </a:t>
            </a:r>
            <a:r>
              <a:rPr lang="en-US" sz="3000" dirty="0" err="1">
                <a:latin typeface="Century Gothic" pitchFamily="34" charset="0"/>
                <a:cs typeface="Times New Roman" pitchFamily="18" charset="0"/>
              </a:rPr>
              <a:t>smatrate</a:t>
            </a:r>
            <a:r>
              <a:rPr lang="en-US" sz="3000" dirty="0">
                <a:latin typeface="Century Gothic" pitchFamily="34" charset="0"/>
                <a:cs typeface="Times New Roman" pitchFamily="18" charset="0"/>
              </a:rPr>
              <a:t> da je </a:t>
            </a:r>
            <a:r>
              <a:rPr lang="en-US" sz="3000" dirty="0" err="1">
                <a:latin typeface="Century Gothic" pitchFamily="34" charset="0"/>
                <a:cs typeface="Times New Roman" pitchFamily="18" charset="0"/>
              </a:rPr>
              <a:t>stečeno</a:t>
            </a:r>
            <a:r>
              <a:rPr lang="en-US" sz="30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Century Gothic" pitchFamily="34" charset="0"/>
                <a:cs typeface="Times New Roman" pitchFamily="18" charset="0"/>
              </a:rPr>
              <a:t>obrazovanje</a:t>
            </a:r>
            <a:r>
              <a:rPr lang="en-US" sz="30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Century Gothic" pitchFamily="34" charset="0"/>
                <a:cs typeface="Times New Roman" pitchFamily="18" charset="0"/>
              </a:rPr>
              <a:t>na</a:t>
            </a:r>
            <a:r>
              <a:rPr lang="en-US" sz="30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Century Gothic" pitchFamily="34" charset="0"/>
                <a:cs typeface="Times New Roman" pitchFamily="18" charset="0"/>
              </a:rPr>
              <a:t>fakultetu</a:t>
            </a:r>
            <a:r>
              <a:rPr lang="en-US" sz="30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Century Gothic" pitchFamily="34" charset="0"/>
                <a:cs typeface="Times New Roman" pitchFamily="18" charset="0"/>
              </a:rPr>
              <a:t>dovoljno</a:t>
            </a:r>
            <a:r>
              <a:rPr lang="en-US" sz="30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Century Gothic" pitchFamily="34" charset="0"/>
                <a:cs typeface="Times New Roman" pitchFamily="18" charset="0"/>
              </a:rPr>
              <a:t>za</a:t>
            </a:r>
            <a:r>
              <a:rPr lang="en-US" sz="30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Century Gothic" pitchFamily="34" charset="0"/>
                <a:cs typeface="Times New Roman" pitchFamily="18" charset="0"/>
              </a:rPr>
              <a:t>pokretanje</a:t>
            </a:r>
            <a:r>
              <a:rPr lang="en-US" sz="30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Century Gothic" pitchFamily="34" charset="0"/>
                <a:cs typeface="Times New Roman" pitchFamily="18" charset="0"/>
              </a:rPr>
              <a:t>privatnog</a:t>
            </a:r>
            <a:r>
              <a:rPr lang="en-US" sz="30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Century Gothic" pitchFamily="34" charset="0"/>
                <a:cs typeface="Times New Roman" pitchFamily="18" charset="0"/>
              </a:rPr>
              <a:t>biznisa</a:t>
            </a:r>
            <a:r>
              <a:rPr lang="en-US" sz="3000" dirty="0">
                <a:latin typeface="Century Gothic" pitchFamily="34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316120"/>
              </p:ext>
            </p:extLst>
          </p:nvPr>
        </p:nvGraphicFramePr>
        <p:xfrm>
          <a:off x="381000" y="457200"/>
          <a:ext cx="84582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97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936280"/>
              </p:ext>
            </p:extLst>
          </p:nvPr>
        </p:nvGraphicFramePr>
        <p:xfrm>
          <a:off x="0" y="376907"/>
          <a:ext cx="9144000" cy="648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838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>
                <a:latin typeface="Century Gothic" pitchFamily="34" charset="0"/>
              </a:rPr>
              <a:t>Pol i zaposlenje:</a:t>
            </a:r>
            <a:endParaRPr lang="en-US" sz="4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716528"/>
              </p:ext>
            </p:extLst>
          </p:nvPr>
        </p:nvGraphicFramePr>
        <p:xfrm>
          <a:off x="609600" y="381000"/>
          <a:ext cx="77724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862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295647"/>
              </p:ext>
            </p:extLst>
          </p:nvPr>
        </p:nvGraphicFramePr>
        <p:xfrm>
          <a:off x="609600" y="457200"/>
          <a:ext cx="746760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11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925219"/>
              </p:ext>
            </p:extLst>
          </p:nvPr>
        </p:nvGraphicFramePr>
        <p:xfrm>
          <a:off x="533400" y="533400"/>
          <a:ext cx="8153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53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599709"/>
              </p:ext>
            </p:extLst>
          </p:nvPr>
        </p:nvGraphicFramePr>
        <p:xfrm>
          <a:off x="762000" y="304800"/>
          <a:ext cx="7848600" cy="556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98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379668"/>
              </p:ext>
            </p:extLst>
          </p:nvPr>
        </p:nvGraphicFramePr>
        <p:xfrm>
          <a:off x="685800" y="533400"/>
          <a:ext cx="69342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3901846"/>
            <a:ext cx="2286000" cy="22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285843"/>
              </p:ext>
            </p:extLst>
          </p:nvPr>
        </p:nvGraphicFramePr>
        <p:xfrm>
          <a:off x="762000" y="685800"/>
          <a:ext cx="7243763" cy="5506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3901846"/>
            <a:ext cx="2286000" cy="22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89" y="2590800"/>
            <a:ext cx="8534400" cy="396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3600" u="sng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PREZENTACIJA ISTRAŽIVANJA</a:t>
            </a:r>
            <a:r>
              <a:rPr lang="sr-Latn-RS" sz="36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/>
            </a:r>
            <a:br>
              <a:rPr lang="sr-Latn-RS" sz="36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</a:br>
            <a:r>
              <a:rPr lang="sr-Latn-RS" sz="36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,,STAVOVI STUDENATA UNIVERZITETA U BEOGRADU O PREDUZETNIŠTVU MLADIH U REPUBLICI SRBIJI“</a:t>
            </a:r>
          </a:p>
          <a:p>
            <a:pPr marL="0" indent="0" algn="ctr">
              <a:buNone/>
            </a:pPr>
            <a:endParaRPr lang="en-US" sz="3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1000"/>
            <a:ext cx="2628379" cy="26336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09589" y="631103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Beograd, mart 2018.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94793"/>
              </p:ext>
            </p:extLst>
          </p:nvPr>
        </p:nvGraphicFramePr>
        <p:xfrm>
          <a:off x="457200" y="304800"/>
          <a:ext cx="739140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15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631839"/>
              </p:ext>
            </p:extLst>
          </p:nvPr>
        </p:nvGraphicFramePr>
        <p:xfrm>
          <a:off x="457200" y="990600"/>
          <a:ext cx="8458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726" y="484340"/>
            <a:ext cx="8991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600" dirty="0" smtClean="0">
                <a:latin typeface="Century Gothic" pitchFamily="34" charset="0"/>
              </a:rPr>
              <a:t>Geografsko područje i loše ekonomsko stanje u državi</a:t>
            </a:r>
            <a:endParaRPr lang="en-US" sz="2600" dirty="0">
              <a:latin typeface="Century Gothic" pitchFamily="34" charset="0"/>
            </a:endParaRPr>
          </a:p>
          <a:p>
            <a:endParaRPr lang="en-US" sz="2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535977"/>
              </p:ext>
            </p:extLst>
          </p:nvPr>
        </p:nvGraphicFramePr>
        <p:xfrm>
          <a:off x="762000" y="533400"/>
          <a:ext cx="75438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22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391180"/>
              </p:ext>
            </p:extLst>
          </p:nvPr>
        </p:nvGraphicFramePr>
        <p:xfrm>
          <a:off x="381000" y="685800"/>
          <a:ext cx="8458200" cy="5522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80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52860"/>
              </p:ext>
            </p:extLst>
          </p:nvPr>
        </p:nvGraphicFramePr>
        <p:xfrm>
          <a:off x="762000" y="914400"/>
          <a:ext cx="7391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685800"/>
            <a:ext cx="7772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>
                <a:latin typeface="Century Gothic" pitchFamily="34" charset="0"/>
              </a:rPr>
              <a:t>Da li smatrate da bi pristupanje Evropskoj uniji pozitivno uticalo na razvoj preduzetništva u Republici Srbiji?</a:t>
            </a:r>
            <a:endParaRPr lang="vi-VN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511008"/>
              </p:ext>
            </p:extLst>
          </p:nvPr>
        </p:nvGraphicFramePr>
        <p:xfrm>
          <a:off x="228600" y="381000"/>
          <a:ext cx="8001000" cy="5735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07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023565"/>
              </p:ext>
            </p:extLst>
          </p:nvPr>
        </p:nvGraphicFramePr>
        <p:xfrm>
          <a:off x="838200" y="457200"/>
          <a:ext cx="7239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60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134481"/>
              </p:ext>
            </p:extLst>
          </p:nvPr>
        </p:nvGraphicFramePr>
        <p:xfrm>
          <a:off x="152400" y="-31315"/>
          <a:ext cx="86106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22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666474"/>
              </p:ext>
            </p:extLst>
          </p:nvPr>
        </p:nvGraphicFramePr>
        <p:xfrm>
          <a:off x="685800" y="37578"/>
          <a:ext cx="7620000" cy="628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8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828425"/>
              </p:ext>
            </p:extLst>
          </p:nvPr>
        </p:nvGraphicFramePr>
        <p:xfrm>
          <a:off x="838200" y="457200"/>
          <a:ext cx="7391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66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6858000" cy="388265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endParaRPr lang="sr-Latn-RS" sz="1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endParaRPr lang="sr-Latn-RS" sz="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endParaRPr lang="sr-Latn-RS" sz="1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endParaRPr lang="sr-Latn-RS" sz="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Latn-R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Latn-R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sr-Latn-RS" sz="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endParaRPr lang="sr-Latn-RS" sz="1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1500" dirty="0" smtClean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Istraživanje je </a:t>
            </a:r>
            <a:r>
              <a:rPr lang="sr-Latn-RS" sz="1500" dirty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sprovedeno od </a:t>
            </a:r>
            <a:r>
              <a:rPr lang="sr-Latn-RS" sz="1500" dirty="0" smtClean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6. novembra do 4. decembra </a:t>
            </a:r>
            <a:r>
              <a:rPr lang="sr-Latn-RS" sz="1500" dirty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2017. godine</a:t>
            </a:r>
          </a:p>
          <a:p>
            <a:pPr>
              <a:buFont typeface="Wingdings" pitchFamily="2" charset="2"/>
              <a:buChar char="q"/>
            </a:pPr>
            <a:endParaRPr lang="sr-Latn-RS" sz="1500" dirty="0">
              <a:solidFill>
                <a:schemeClr val="tx1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1500" dirty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U istraživanju je učestvovalo </a:t>
            </a:r>
            <a:r>
              <a:rPr lang="sr-Latn-RS" sz="1500" dirty="0" smtClean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30 fakulteta </a:t>
            </a:r>
            <a:r>
              <a:rPr lang="sr-Latn-RS" sz="1500" dirty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u sastavu Univerziteta u Beogradu</a:t>
            </a:r>
          </a:p>
          <a:p>
            <a:pPr>
              <a:buFont typeface="Wingdings" pitchFamily="2" charset="2"/>
              <a:buChar char="q"/>
            </a:pPr>
            <a:endParaRPr lang="sr-Latn-RS" sz="1500" dirty="0">
              <a:solidFill>
                <a:schemeClr val="tx1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1500" dirty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Ukupno je </a:t>
            </a:r>
            <a:r>
              <a:rPr lang="sr-Latn-RS" sz="1500" dirty="0" smtClean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ispitano 1200 </a:t>
            </a:r>
            <a:r>
              <a:rPr lang="sr-Latn-RS" sz="1500" dirty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ispitanika</a:t>
            </a:r>
          </a:p>
          <a:p>
            <a:pPr>
              <a:buFont typeface="Wingdings" pitchFamily="2" charset="2"/>
              <a:buChar char="q"/>
            </a:pPr>
            <a:endParaRPr lang="sr-Latn-RS" sz="1500" dirty="0">
              <a:solidFill>
                <a:schemeClr val="tx1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1500" dirty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Anketni upitnik se sastojao od </a:t>
            </a:r>
            <a:r>
              <a:rPr lang="sr-Latn-RS" sz="1500" dirty="0" smtClean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18 pitanja</a:t>
            </a:r>
            <a:endParaRPr lang="sr-Latn-RS" sz="1500" dirty="0">
              <a:solidFill>
                <a:schemeClr val="tx1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endParaRPr lang="sr-Latn-RS" sz="1500" dirty="0">
              <a:solidFill>
                <a:schemeClr val="tx1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1500" dirty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Pitanjima su bile obuhvaćene teme:</a:t>
            </a:r>
          </a:p>
          <a:p>
            <a:pPr marL="0" indent="0">
              <a:buNone/>
            </a:pPr>
            <a:r>
              <a:rPr lang="sr-Latn-RS" sz="1500" dirty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buFont typeface="Wingdings" pitchFamily="2" charset="2"/>
              <a:buChar char="§"/>
            </a:pPr>
            <a:r>
              <a:rPr lang="sr-Latn-RS" sz="1500" dirty="0" smtClean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Parametri </a:t>
            </a:r>
            <a:r>
              <a:rPr lang="sr-Latn-RS" sz="1500" dirty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na osnovu kojih studenti grade svoj stav prema </a:t>
            </a:r>
            <a:r>
              <a:rPr lang="sr-Latn-RS" sz="1500" dirty="0" smtClean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preduzetništvu i neformalnom obrazovanju mladih</a:t>
            </a:r>
          </a:p>
          <a:p>
            <a:pPr>
              <a:buFont typeface="Wingdings" pitchFamily="2" charset="2"/>
              <a:buChar char="§"/>
            </a:pPr>
            <a:r>
              <a:rPr lang="sr-Latn-RS" sz="1500" dirty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S</a:t>
            </a:r>
            <a:r>
              <a:rPr lang="sr-Latn-RS" sz="1500" dirty="0" smtClean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tavovi studenata o pokretanju sopstvenog biznisa u Republici Srbiji</a:t>
            </a:r>
          </a:p>
          <a:p>
            <a:pPr>
              <a:buFont typeface="Wingdings" pitchFamily="2" charset="2"/>
              <a:buChar char="§"/>
            </a:pPr>
            <a:r>
              <a:rPr lang="sr-Latn-RS" sz="1500" dirty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S</a:t>
            </a:r>
            <a:r>
              <a:rPr lang="sr-Latn-RS" sz="1500" dirty="0" smtClean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tavovi studenata o opštem ekonomskom stanju u Republici Srbiji</a:t>
            </a:r>
          </a:p>
          <a:p>
            <a:pPr>
              <a:buFont typeface="Wingdings" pitchFamily="2" charset="2"/>
              <a:buChar char="§"/>
            </a:pPr>
            <a:r>
              <a:rPr lang="sr-Latn-RS" sz="1500" dirty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U</a:t>
            </a:r>
            <a:r>
              <a:rPr lang="sr-Latn-RS" sz="1500" dirty="0" smtClean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ticaj eventualnog ulaska Republike Srbije u Evropsku uniju i promena preduzetničke klime u RS</a:t>
            </a:r>
          </a:p>
          <a:p>
            <a:pPr>
              <a:buFont typeface="Wingdings" pitchFamily="2" charset="2"/>
              <a:buChar char="§"/>
            </a:pPr>
            <a:r>
              <a:rPr lang="sr-Latn-RS" sz="1500" dirty="0" smtClean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Sagledavanje tržišta rada i usklađenost sa obrazovnim sistemom Republike Srbije</a:t>
            </a:r>
            <a:endParaRPr lang="sr-Latn-RS" sz="1500" dirty="0">
              <a:solidFill>
                <a:schemeClr val="tx1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15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8" y="1524000"/>
            <a:ext cx="2529759" cy="253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4375" y="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chemeClr val="bg1"/>
                </a:solidFill>
                <a:latin typeface="Century Gothic" pitchFamily="34" charset="0"/>
              </a:rPr>
              <a:t>OPŠTE INFORMACIJE O ISTRAŽIVANJU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33400"/>
            <a:ext cx="3022508" cy="3028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2981" y="3556075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HVALA NA PAŽNJI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4197245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</a:t>
            </a:r>
            <a:r>
              <a:rPr lang="sr-Latn-RS" sz="4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.cmjp.rs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54" y="4551188"/>
            <a:ext cx="3111454" cy="194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413376"/>
              </p:ext>
            </p:extLst>
          </p:nvPr>
        </p:nvGraphicFramePr>
        <p:xfrm>
          <a:off x="228600" y="228600"/>
          <a:ext cx="8610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87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109158"/>
              </p:ext>
            </p:extLst>
          </p:nvPr>
        </p:nvGraphicFramePr>
        <p:xfrm>
          <a:off x="152400" y="381000"/>
          <a:ext cx="8534400" cy="582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457200"/>
            <a:ext cx="731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latin typeface="Century Gothic" pitchFamily="34" charset="0"/>
              </a:rPr>
              <a:t>Geografsko područje iz kojeg ispitanici dolaze: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004879"/>
              </p:ext>
            </p:extLst>
          </p:nvPr>
        </p:nvGraphicFramePr>
        <p:xfrm>
          <a:off x="685800" y="457200"/>
          <a:ext cx="8229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05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565910"/>
              </p:ext>
            </p:extLst>
          </p:nvPr>
        </p:nvGraphicFramePr>
        <p:xfrm>
          <a:off x="685800" y="304800"/>
          <a:ext cx="7696200" cy="604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52" y="3962400"/>
            <a:ext cx="2073471" cy="207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024907"/>
              </p:ext>
            </p:extLst>
          </p:nvPr>
        </p:nvGraphicFramePr>
        <p:xfrm>
          <a:off x="533400" y="762000"/>
          <a:ext cx="7924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55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825479"/>
              </p:ext>
            </p:extLst>
          </p:nvPr>
        </p:nvGraphicFramePr>
        <p:xfrm>
          <a:off x="914400" y="990600"/>
          <a:ext cx="7239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381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latin typeface="Century Gothic" pitchFamily="34" charset="0"/>
              </a:rPr>
              <a:t>Koliko smatrate da ste obavešteni o preduzetništvu?</a:t>
            </a:r>
            <a:endParaRPr lang="en-US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483</Words>
  <Application>Microsoft Office PowerPoint</Application>
  <PresentationFormat>On-screen Show (4:3)</PresentationFormat>
  <Paragraphs>92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Ljubica</dc:creator>
  <cp:lastModifiedBy>Toshiba</cp:lastModifiedBy>
  <cp:revision>53</cp:revision>
  <dcterms:created xsi:type="dcterms:W3CDTF">2018-02-21T12:16:56Z</dcterms:created>
  <dcterms:modified xsi:type="dcterms:W3CDTF">2018-03-16T01:22:11Z</dcterms:modified>
</cp:coreProperties>
</file>